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62" r:id="rId4"/>
    <p:sldId id="263" r:id="rId5"/>
    <p:sldId id="264" r:id="rId6"/>
    <p:sldId id="265" r:id="rId7"/>
    <p:sldId id="266" r:id="rId8"/>
    <p:sldId id="267" r:id="rId9"/>
    <p:sldId id="268" r:id="rId10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51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643207-ED7D-4678-B86F-272AA4BBDE1A}" type="datetimeFigureOut">
              <a:rPr lang="sl-SI" smtClean="0"/>
              <a:pPr/>
              <a:t>29.9.2013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E9F84C-86A9-4942-B126-B5516EB3EB61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l-SI" dirty="0" smtClean="0"/>
              <a:t>                                         *menjalni tečaj 239,64 SIT/EUR z dne 1.7.2007</a:t>
            </a:r>
            <a:endParaRPr lang="sl-SI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E9F84C-86A9-4942-B126-B5516EB3EB61}" type="slidenum">
              <a:rPr lang="sl-SI" smtClean="0"/>
              <a:pPr/>
              <a:t>4</a:t>
            </a:fld>
            <a:endParaRPr lang="sl-S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70B6F94-9C67-4D3D-9BFC-77AB0F9F6553}" type="datetimeFigureOut">
              <a:rPr lang="sl-SI" smtClean="0"/>
              <a:pPr/>
              <a:t>29.9.2013</a:t>
            </a:fld>
            <a:endParaRPr lang="sl-SI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sl-SI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37A045D-22DB-48F1-AB1C-752F9D0A4D8A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B6F94-9C67-4D3D-9BFC-77AB0F9F6553}" type="datetimeFigureOut">
              <a:rPr lang="sl-SI" smtClean="0"/>
              <a:pPr/>
              <a:t>29.9.2013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A045D-22DB-48F1-AB1C-752F9D0A4D8A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B6F94-9C67-4D3D-9BFC-77AB0F9F6553}" type="datetimeFigureOut">
              <a:rPr lang="sl-SI" smtClean="0"/>
              <a:pPr/>
              <a:t>29.9.2013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A045D-22DB-48F1-AB1C-752F9D0A4D8A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70B6F94-9C67-4D3D-9BFC-77AB0F9F6553}" type="datetimeFigureOut">
              <a:rPr lang="sl-SI" smtClean="0"/>
              <a:pPr/>
              <a:t>29.9.2013</a:t>
            </a:fld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37A045D-22DB-48F1-AB1C-752F9D0A4D8A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70B6F94-9C67-4D3D-9BFC-77AB0F9F6553}" type="datetimeFigureOut">
              <a:rPr lang="sl-SI" smtClean="0"/>
              <a:pPr/>
              <a:t>29.9.2013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sl-SI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37A045D-22DB-48F1-AB1C-752F9D0A4D8A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B6F94-9C67-4D3D-9BFC-77AB0F9F6553}" type="datetimeFigureOut">
              <a:rPr lang="sl-SI" smtClean="0"/>
              <a:pPr/>
              <a:t>29.9.2013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A045D-22DB-48F1-AB1C-752F9D0A4D8A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B6F94-9C67-4D3D-9BFC-77AB0F9F6553}" type="datetimeFigureOut">
              <a:rPr lang="sl-SI" smtClean="0"/>
              <a:pPr/>
              <a:t>29.9.2013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A045D-22DB-48F1-AB1C-752F9D0A4D8A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70B6F94-9C67-4D3D-9BFC-77AB0F9F6553}" type="datetimeFigureOut">
              <a:rPr lang="sl-SI" smtClean="0"/>
              <a:pPr/>
              <a:t>29.9.2013</a:t>
            </a:fld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37A045D-22DB-48F1-AB1C-752F9D0A4D8A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B6F94-9C67-4D3D-9BFC-77AB0F9F6553}" type="datetimeFigureOut">
              <a:rPr lang="sl-SI" smtClean="0"/>
              <a:pPr/>
              <a:t>29.9.2013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A045D-22DB-48F1-AB1C-752F9D0A4D8A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70B6F94-9C67-4D3D-9BFC-77AB0F9F6553}" type="datetimeFigureOut">
              <a:rPr lang="sl-SI" smtClean="0"/>
              <a:pPr/>
              <a:t>29.9.2013</a:t>
            </a:fld>
            <a:endParaRPr lang="sl-SI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37A045D-22DB-48F1-AB1C-752F9D0A4D8A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sl-S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70B6F94-9C67-4D3D-9BFC-77AB0F9F6553}" type="datetimeFigureOut">
              <a:rPr lang="sl-SI" smtClean="0"/>
              <a:pPr/>
              <a:t>29.9.2013</a:t>
            </a:fld>
            <a:endParaRPr lang="sl-SI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37A045D-22DB-48F1-AB1C-752F9D0A4D8A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70B6F94-9C67-4D3D-9BFC-77AB0F9F6553}" type="datetimeFigureOut">
              <a:rPr lang="sl-SI" smtClean="0"/>
              <a:pPr/>
              <a:t>29.9.2013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sl-SI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37A045D-22DB-48F1-AB1C-752F9D0A4D8A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cid:part1.03020107.07040605@zdus-zveza.si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lickr.com/photos/julijankodricphotography/6772162801/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l-SI" sz="4800" dirty="0" smtClean="0"/>
              <a:t>HOLDING - IZZIV</a:t>
            </a:r>
            <a:endParaRPr lang="sl-SI" sz="4800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sz="2400" dirty="0" smtClean="0"/>
              <a:t>JE ZPIZ ZAVOD ALI BLAGAJNA ?</a:t>
            </a:r>
          </a:p>
          <a:p>
            <a:endParaRPr lang="sl-SI" dirty="0"/>
          </a:p>
        </p:txBody>
      </p:sp>
      <p:pic>
        <p:nvPicPr>
          <p:cNvPr id="4" name="Picture 2" descr="zdus jabolk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8596" y="357166"/>
            <a:ext cx="2286000" cy="5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cid:part1.03020107.07040605@zdus-zveza.si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91880" y="307798"/>
            <a:ext cx="26289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ZDU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48264" y="144286"/>
            <a:ext cx="677862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2285984" y="5715016"/>
            <a:ext cx="492920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2000" b="1" dirty="0" smtClean="0"/>
              <a:t>KAKO OBVAROVATI PREMOŽENJE UPOKOJENCEV?</a:t>
            </a:r>
            <a:endParaRPr lang="sl-SI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sl-SI" sz="4400" b="1" dirty="0" smtClean="0"/>
              <a:t>Predlog zakona SDH </a:t>
            </a:r>
            <a:br>
              <a:rPr lang="sl-SI" sz="4400" b="1" dirty="0" smtClean="0"/>
            </a:br>
            <a:r>
              <a:rPr lang="sl-SI" sz="2800" dirty="0" smtClean="0"/>
              <a:t/>
            </a:r>
            <a:br>
              <a:rPr lang="sl-SI" sz="2800" dirty="0" smtClean="0"/>
            </a:b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7467600" cy="5493224"/>
          </a:xfrm>
        </p:spPr>
        <p:txBody>
          <a:bodyPr/>
          <a:lstStyle/>
          <a:p>
            <a:pPr>
              <a:buNone/>
            </a:pPr>
            <a:r>
              <a:rPr lang="sl-SI" sz="2200" dirty="0" smtClean="0">
                <a:solidFill>
                  <a:schemeClr val="tx2"/>
                </a:solidFill>
              </a:rPr>
              <a:t> (17. september 2013)</a:t>
            </a:r>
          </a:p>
          <a:p>
            <a:pPr>
              <a:buNone/>
            </a:pPr>
            <a:endParaRPr lang="sl-SI" sz="2200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sl-SI" sz="2200" dirty="0" smtClean="0">
                <a:solidFill>
                  <a:schemeClr val="tx2"/>
                </a:solidFill>
              </a:rPr>
              <a:t>predvideva:</a:t>
            </a:r>
          </a:p>
          <a:p>
            <a:pPr>
              <a:buNone/>
            </a:pPr>
            <a:endParaRPr lang="sl-SI" sz="2200" dirty="0" smtClean="0">
              <a:solidFill>
                <a:schemeClr val="tx2"/>
              </a:solidFill>
            </a:endParaRPr>
          </a:p>
          <a:p>
            <a:r>
              <a:rPr lang="sl-SI" sz="2200" dirty="0" smtClean="0">
                <a:solidFill>
                  <a:schemeClr val="tx2"/>
                </a:solidFill>
              </a:rPr>
              <a:t>UKINITEV – PRIPOJITEV KADa</a:t>
            </a:r>
          </a:p>
          <a:p>
            <a:endParaRPr lang="sl-SI" sz="2200" dirty="0" smtClean="0">
              <a:solidFill>
                <a:schemeClr val="tx2"/>
              </a:solidFill>
            </a:endParaRPr>
          </a:p>
          <a:p>
            <a:r>
              <a:rPr lang="sl-SI" sz="2200" dirty="0" smtClean="0">
                <a:solidFill>
                  <a:schemeClr val="tx2"/>
                </a:solidFill>
              </a:rPr>
              <a:t> ODVZEM (ODKUP) DELEŽA ZAVAROVALNICE TRIGLAV V LASTI ZPIZa.</a:t>
            </a:r>
          </a:p>
          <a:p>
            <a:endParaRPr lang="sl-SI" dirty="0" smtClean="0"/>
          </a:p>
          <a:p>
            <a:endParaRPr lang="sl-SI" dirty="0"/>
          </a:p>
          <a:p>
            <a:endParaRPr lang="sl-SI" dirty="0" smtClean="0"/>
          </a:p>
          <a:p>
            <a:endParaRPr lang="sl-SI" dirty="0"/>
          </a:p>
          <a:p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95536" y="0"/>
            <a:ext cx="7467600" cy="1143000"/>
          </a:xfrm>
        </p:spPr>
        <p:txBody>
          <a:bodyPr>
            <a:normAutofit/>
          </a:bodyPr>
          <a:lstStyle/>
          <a:p>
            <a:r>
              <a:rPr lang="sl-SI" sz="4000" b="1" dirty="0" smtClean="0"/>
              <a:t>KAD</a:t>
            </a:r>
            <a:endParaRPr lang="sl-SI" sz="4000" b="1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7467600" cy="5061176"/>
          </a:xfrm>
        </p:spPr>
        <p:txBody>
          <a:bodyPr>
            <a:normAutofit fontScale="92500" lnSpcReduction="10000"/>
          </a:bodyPr>
          <a:lstStyle/>
          <a:p>
            <a:r>
              <a:rPr lang="sl-SI" dirty="0" smtClean="0">
                <a:solidFill>
                  <a:schemeClr val="tx2"/>
                </a:solidFill>
              </a:rPr>
              <a:t>ZAKON O LASTNINSKEM PREOBLIKOVANJU (1992) V 22. ČLENU DOLOČA OBVEZNOST PRENOSA 10% DRUŽBENEGA PREMOŽENJA  V KAPITALSKI SKLAD ZPIZ ZA NAMEN ZAGOTAVLJANJA PRAVIC IZ POKOJNINSKEGA ZAVAROVANJA.</a:t>
            </a:r>
          </a:p>
          <a:p>
            <a:endParaRPr lang="sl-SI" dirty="0" smtClean="0">
              <a:solidFill>
                <a:schemeClr val="tx2"/>
              </a:solidFill>
            </a:endParaRPr>
          </a:p>
          <a:p>
            <a:r>
              <a:rPr lang="sl-SI" dirty="0" smtClean="0">
                <a:solidFill>
                  <a:schemeClr val="tx2"/>
                </a:solidFill>
              </a:rPr>
              <a:t>1996 KAD POSTANE SAMOSTOJNA PRAVNA OSEBA KOT DD, KATERE EDINI USTANOVITELJ IN DELNIČAR JE RS.</a:t>
            </a:r>
          </a:p>
          <a:p>
            <a:endParaRPr lang="sl-SI" dirty="0" smtClean="0">
              <a:solidFill>
                <a:schemeClr val="tx2"/>
              </a:solidFill>
            </a:endParaRPr>
          </a:p>
          <a:p>
            <a:r>
              <a:rPr lang="sl-SI" dirty="0" smtClean="0">
                <a:solidFill>
                  <a:schemeClr val="tx2"/>
                </a:solidFill>
              </a:rPr>
              <a:t>VSE NADALJNE SPREMEMBE – TUDI VKLJUČITEV V SDH SO ZAGOTAVLJALE PRAVNO SAMOSTOJNOST IN DOLOČALE OBVEZNOST PLAČILA V ZPIZ 50.000.00 EU. LETNO.</a:t>
            </a:r>
            <a:endParaRPr lang="sl-SI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grada vsebine 5"/>
          <p:cNvSpPr>
            <a:spLocks noGrp="1"/>
          </p:cNvSpPr>
          <p:nvPr>
            <p:ph sz="quarter" idx="1"/>
          </p:nvPr>
        </p:nvSpPr>
        <p:spPr>
          <a:xfrm>
            <a:off x="467544" y="188640"/>
            <a:ext cx="7467600" cy="4873752"/>
          </a:xfrm>
        </p:spPr>
        <p:txBody>
          <a:bodyPr/>
          <a:lstStyle/>
          <a:p>
            <a:pPr>
              <a:buNone/>
            </a:pPr>
            <a:r>
              <a:rPr lang="sl-SI" sz="2000" dirty="0" smtClean="0">
                <a:solidFill>
                  <a:schemeClr val="tx2"/>
                </a:solidFill>
              </a:rPr>
              <a:t>KAD JE V POKOJNINSKO BLAGAJNO DOSLEJ PLAČAL:</a:t>
            </a:r>
          </a:p>
          <a:p>
            <a:endParaRPr lang="sl-SI" dirty="0">
              <a:solidFill>
                <a:schemeClr val="tx2"/>
              </a:solidFill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827584" y="764703"/>
          <a:ext cx="6480720" cy="58398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7984"/>
                <a:gridCol w="2582592"/>
                <a:gridCol w="2260144"/>
              </a:tblGrid>
              <a:tr h="334831">
                <a:tc>
                  <a:txBody>
                    <a:bodyPr/>
                    <a:lstStyle/>
                    <a:p>
                      <a:r>
                        <a:rPr lang="sl-SI" sz="1600" dirty="0" smtClean="0"/>
                        <a:t>LETO</a:t>
                      </a:r>
                      <a:endParaRPr lang="sl-SI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1600" dirty="0" smtClean="0"/>
                        <a:t>SIT*</a:t>
                      </a:r>
                      <a:endParaRPr lang="sl-SI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1600" dirty="0" smtClean="0"/>
                        <a:t>EUR</a:t>
                      </a:r>
                      <a:endParaRPr lang="sl-SI" sz="1600" dirty="0"/>
                    </a:p>
                  </a:txBody>
                  <a:tcPr/>
                </a:tc>
              </a:tr>
              <a:tr h="334831">
                <a:tc>
                  <a:txBody>
                    <a:bodyPr/>
                    <a:lstStyle/>
                    <a:p>
                      <a:r>
                        <a:rPr lang="sl-SI" sz="1600" dirty="0" smtClean="0">
                          <a:solidFill>
                            <a:schemeClr val="tx2"/>
                          </a:solidFill>
                        </a:rPr>
                        <a:t>1999</a:t>
                      </a:r>
                      <a:endParaRPr lang="sl-SI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sz="1600" dirty="0" smtClean="0">
                          <a:solidFill>
                            <a:schemeClr val="tx2"/>
                          </a:solidFill>
                        </a:rPr>
                        <a:t>  1.700.000.000,00</a:t>
                      </a:r>
                      <a:endParaRPr lang="sl-SI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sz="1600" dirty="0" smtClean="0">
                          <a:solidFill>
                            <a:schemeClr val="tx2"/>
                          </a:solidFill>
                        </a:rPr>
                        <a:t>   7.093.974,29</a:t>
                      </a:r>
                      <a:endParaRPr lang="sl-SI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34831">
                <a:tc>
                  <a:txBody>
                    <a:bodyPr/>
                    <a:lstStyle/>
                    <a:p>
                      <a:r>
                        <a:rPr lang="sl-SI" sz="1600" dirty="0" smtClean="0">
                          <a:solidFill>
                            <a:schemeClr val="tx2"/>
                          </a:solidFill>
                        </a:rPr>
                        <a:t>2000</a:t>
                      </a:r>
                      <a:endParaRPr lang="sl-SI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sz="1600" dirty="0" smtClean="0">
                          <a:solidFill>
                            <a:schemeClr val="tx2"/>
                          </a:solidFill>
                        </a:rPr>
                        <a:t>13.300.000.000,00</a:t>
                      </a:r>
                      <a:endParaRPr lang="sl-SI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sz="1600" dirty="0" smtClean="0">
                          <a:solidFill>
                            <a:schemeClr val="tx2"/>
                          </a:solidFill>
                        </a:rPr>
                        <a:t> 55.499.916,54</a:t>
                      </a:r>
                      <a:endParaRPr lang="sl-SI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34831">
                <a:tc>
                  <a:txBody>
                    <a:bodyPr/>
                    <a:lstStyle/>
                    <a:p>
                      <a:r>
                        <a:rPr lang="sl-SI" sz="1600" dirty="0" smtClean="0">
                          <a:solidFill>
                            <a:schemeClr val="tx2"/>
                          </a:solidFill>
                        </a:rPr>
                        <a:t>2001</a:t>
                      </a:r>
                      <a:endParaRPr lang="sl-SI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sz="1600" dirty="0" smtClean="0">
                          <a:solidFill>
                            <a:schemeClr val="tx2"/>
                          </a:solidFill>
                        </a:rPr>
                        <a:t>  8.375.000.000,00</a:t>
                      </a:r>
                      <a:endParaRPr lang="sl-SI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sz="1600" dirty="0" smtClean="0">
                          <a:solidFill>
                            <a:schemeClr val="tx2"/>
                          </a:solidFill>
                        </a:rPr>
                        <a:t> 34.948.255,72</a:t>
                      </a:r>
                      <a:endParaRPr lang="sl-SI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34831">
                <a:tc>
                  <a:txBody>
                    <a:bodyPr/>
                    <a:lstStyle/>
                    <a:p>
                      <a:r>
                        <a:rPr lang="sl-SI" sz="1600" dirty="0" smtClean="0">
                          <a:solidFill>
                            <a:schemeClr val="tx2"/>
                          </a:solidFill>
                        </a:rPr>
                        <a:t>2002</a:t>
                      </a:r>
                      <a:endParaRPr lang="sl-SI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sz="1600" dirty="0" smtClean="0">
                          <a:solidFill>
                            <a:schemeClr val="tx2"/>
                          </a:solidFill>
                        </a:rPr>
                        <a:t>10.000.000.000,00</a:t>
                      </a:r>
                      <a:endParaRPr lang="sl-SI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sz="1600" dirty="0" smtClean="0">
                          <a:solidFill>
                            <a:schemeClr val="tx2"/>
                          </a:solidFill>
                        </a:rPr>
                        <a:t> 41.729.260,56</a:t>
                      </a:r>
                      <a:endParaRPr lang="sl-SI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34831">
                <a:tc>
                  <a:txBody>
                    <a:bodyPr/>
                    <a:lstStyle/>
                    <a:p>
                      <a:r>
                        <a:rPr lang="sl-SI" sz="1600" dirty="0" smtClean="0">
                          <a:solidFill>
                            <a:schemeClr val="tx2"/>
                          </a:solidFill>
                        </a:rPr>
                        <a:t>2003</a:t>
                      </a:r>
                      <a:endParaRPr lang="sl-SI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sz="1600" dirty="0" smtClean="0">
                          <a:solidFill>
                            <a:schemeClr val="tx2"/>
                          </a:solidFill>
                        </a:rPr>
                        <a:t>  6.375.000.000,00</a:t>
                      </a:r>
                      <a:endParaRPr lang="sl-SI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sz="1600" dirty="0" smtClean="0">
                          <a:solidFill>
                            <a:schemeClr val="tx2"/>
                          </a:solidFill>
                        </a:rPr>
                        <a:t> 26.602.403,61</a:t>
                      </a:r>
                      <a:endParaRPr lang="sl-SI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34831">
                <a:tc>
                  <a:txBody>
                    <a:bodyPr/>
                    <a:lstStyle/>
                    <a:p>
                      <a:r>
                        <a:rPr lang="sl-SI" sz="1600" dirty="0" smtClean="0">
                          <a:solidFill>
                            <a:schemeClr val="tx2"/>
                          </a:solidFill>
                        </a:rPr>
                        <a:t>2004</a:t>
                      </a:r>
                      <a:endParaRPr lang="sl-SI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sz="1600" dirty="0" smtClean="0">
                          <a:solidFill>
                            <a:schemeClr val="tx2"/>
                          </a:solidFill>
                        </a:rPr>
                        <a:t>  6.375.000.000,00</a:t>
                      </a:r>
                      <a:endParaRPr lang="sl-SI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sz="1600" dirty="0" smtClean="0">
                          <a:solidFill>
                            <a:schemeClr val="tx2"/>
                          </a:solidFill>
                        </a:rPr>
                        <a:t> 26.602.403,61</a:t>
                      </a:r>
                      <a:endParaRPr lang="sl-SI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34831">
                <a:tc>
                  <a:txBody>
                    <a:bodyPr/>
                    <a:lstStyle/>
                    <a:p>
                      <a:r>
                        <a:rPr lang="sl-SI" sz="1600" dirty="0" smtClean="0">
                          <a:solidFill>
                            <a:schemeClr val="tx2"/>
                          </a:solidFill>
                        </a:rPr>
                        <a:t>2005</a:t>
                      </a:r>
                      <a:endParaRPr lang="sl-SI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sz="1600" dirty="0" smtClean="0">
                          <a:solidFill>
                            <a:schemeClr val="tx2"/>
                          </a:solidFill>
                        </a:rPr>
                        <a:t>  6.375.000.000,00</a:t>
                      </a:r>
                      <a:endParaRPr lang="sl-SI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sz="1600" dirty="0" smtClean="0">
                          <a:solidFill>
                            <a:schemeClr val="tx2"/>
                          </a:solidFill>
                        </a:rPr>
                        <a:t> 26.602.403,61</a:t>
                      </a:r>
                      <a:endParaRPr lang="sl-SI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34831">
                <a:tc>
                  <a:txBody>
                    <a:bodyPr/>
                    <a:lstStyle/>
                    <a:p>
                      <a:r>
                        <a:rPr lang="sl-SI" sz="1600" dirty="0" smtClean="0">
                          <a:solidFill>
                            <a:schemeClr val="tx2"/>
                          </a:solidFill>
                        </a:rPr>
                        <a:t>2006</a:t>
                      </a:r>
                      <a:endParaRPr lang="sl-SI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sz="1600" dirty="0" smtClean="0">
                          <a:solidFill>
                            <a:schemeClr val="tx2"/>
                          </a:solidFill>
                        </a:rPr>
                        <a:t>  9.375.000.000,00</a:t>
                      </a:r>
                      <a:endParaRPr lang="sl-SI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sz="1600" dirty="0" smtClean="0">
                          <a:solidFill>
                            <a:schemeClr val="tx2"/>
                          </a:solidFill>
                        </a:rPr>
                        <a:t> 39.121.181,77</a:t>
                      </a:r>
                      <a:endParaRPr lang="sl-SI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34831">
                <a:tc>
                  <a:txBody>
                    <a:bodyPr/>
                    <a:lstStyle/>
                    <a:p>
                      <a:r>
                        <a:rPr lang="sl-SI" sz="1600" dirty="0" smtClean="0">
                          <a:solidFill>
                            <a:schemeClr val="tx2"/>
                          </a:solidFill>
                        </a:rPr>
                        <a:t>2007</a:t>
                      </a:r>
                      <a:endParaRPr lang="sl-SI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sz="1600" dirty="0" smtClean="0">
                          <a:solidFill>
                            <a:schemeClr val="tx2"/>
                          </a:solidFill>
                        </a:rPr>
                        <a:t>  9.375.000.000,00</a:t>
                      </a:r>
                      <a:endParaRPr lang="sl-SI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sz="1600" dirty="0" smtClean="0">
                          <a:solidFill>
                            <a:schemeClr val="tx2"/>
                          </a:solidFill>
                        </a:rPr>
                        <a:t> 39.121.181,77</a:t>
                      </a:r>
                      <a:endParaRPr lang="sl-SI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34831">
                <a:tc>
                  <a:txBody>
                    <a:bodyPr/>
                    <a:lstStyle/>
                    <a:p>
                      <a:r>
                        <a:rPr lang="sl-SI" sz="1600" dirty="0" smtClean="0">
                          <a:solidFill>
                            <a:schemeClr val="tx2"/>
                          </a:solidFill>
                        </a:rPr>
                        <a:t>2008</a:t>
                      </a:r>
                      <a:endParaRPr lang="sl-SI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sl-SI" sz="160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sz="1600" dirty="0" smtClean="0">
                          <a:solidFill>
                            <a:schemeClr val="tx2"/>
                          </a:solidFill>
                        </a:rPr>
                        <a:t> 49.000.000,00</a:t>
                      </a:r>
                      <a:endParaRPr lang="sl-SI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34831">
                <a:tc>
                  <a:txBody>
                    <a:bodyPr/>
                    <a:lstStyle/>
                    <a:p>
                      <a:r>
                        <a:rPr lang="sl-SI" sz="1600" dirty="0" smtClean="0">
                          <a:solidFill>
                            <a:schemeClr val="tx2"/>
                          </a:solidFill>
                        </a:rPr>
                        <a:t>2009</a:t>
                      </a:r>
                      <a:endParaRPr lang="sl-SI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sl-SI" sz="160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dirty="0" smtClean="0">
                          <a:solidFill>
                            <a:schemeClr val="tx2"/>
                          </a:solidFill>
                        </a:rPr>
                        <a:t> 49.000.000,00</a:t>
                      </a:r>
                      <a:endParaRPr lang="sl-SI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34831">
                <a:tc>
                  <a:txBody>
                    <a:bodyPr/>
                    <a:lstStyle/>
                    <a:p>
                      <a:r>
                        <a:rPr lang="sl-SI" sz="1600" dirty="0" smtClean="0">
                          <a:solidFill>
                            <a:schemeClr val="tx2"/>
                          </a:solidFill>
                        </a:rPr>
                        <a:t>2010</a:t>
                      </a:r>
                      <a:endParaRPr lang="sl-SI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sl-SI" sz="160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sz="1600" dirty="0" smtClean="0">
                          <a:solidFill>
                            <a:schemeClr val="tx2"/>
                          </a:solidFill>
                        </a:rPr>
                        <a:t>100.000.000,00</a:t>
                      </a:r>
                      <a:endParaRPr lang="sl-SI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34831">
                <a:tc>
                  <a:txBody>
                    <a:bodyPr/>
                    <a:lstStyle/>
                    <a:p>
                      <a:r>
                        <a:rPr lang="sl-SI" sz="1600" dirty="0" smtClean="0">
                          <a:solidFill>
                            <a:schemeClr val="tx2"/>
                          </a:solidFill>
                        </a:rPr>
                        <a:t>2011</a:t>
                      </a:r>
                      <a:endParaRPr lang="sl-SI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sl-SI" sz="160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sz="1600" dirty="0" smtClean="0">
                          <a:solidFill>
                            <a:schemeClr val="tx2"/>
                          </a:solidFill>
                        </a:rPr>
                        <a:t>  50.000.000,00</a:t>
                      </a:r>
                      <a:endParaRPr lang="sl-SI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34831">
                <a:tc>
                  <a:txBody>
                    <a:bodyPr/>
                    <a:lstStyle/>
                    <a:p>
                      <a:r>
                        <a:rPr lang="sl-SI" sz="1600" dirty="0" smtClean="0">
                          <a:solidFill>
                            <a:schemeClr val="tx2"/>
                          </a:solidFill>
                        </a:rPr>
                        <a:t>2012</a:t>
                      </a:r>
                      <a:endParaRPr lang="sl-SI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sl-SI" sz="160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sz="1600" dirty="0" smtClean="0">
                          <a:solidFill>
                            <a:schemeClr val="tx2"/>
                          </a:solidFill>
                        </a:rPr>
                        <a:t>  50.000.000,00</a:t>
                      </a:r>
                      <a:endParaRPr lang="sl-SI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34831">
                <a:tc>
                  <a:txBody>
                    <a:bodyPr/>
                    <a:lstStyle/>
                    <a:p>
                      <a:r>
                        <a:rPr lang="sl-SI" sz="1600" dirty="0" smtClean="0">
                          <a:solidFill>
                            <a:schemeClr val="tx2"/>
                          </a:solidFill>
                        </a:rPr>
                        <a:t>2013</a:t>
                      </a:r>
                      <a:endParaRPr lang="sl-SI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sl-SI" sz="160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sz="160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sl-SI" sz="1600" baseline="0" dirty="0" smtClean="0">
                          <a:solidFill>
                            <a:schemeClr val="tx2"/>
                          </a:solidFill>
                        </a:rPr>
                        <a:t> 50.000.000,00</a:t>
                      </a:r>
                      <a:endParaRPr lang="sl-SI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475348">
                <a:tc>
                  <a:txBody>
                    <a:bodyPr/>
                    <a:lstStyle/>
                    <a:p>
                      <a:r>
                        <a:rPr lang="sl-SI" sz="1600" b="1" dirty="0" smtClean="0">
                          <a:solidFill>
                            <a:schemeClr val="tx2"/>
                          </a:solidFill>
                        </a:rPr>
                        <a:t>SKUPAJ</a:t>
                      </a:r>
                      <a:endParaRPr lang="sl-SI" sz="1600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sl-SI" sz="1600" b="1" dirty="0" smtClean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l-SI" sz="1600" b="1" dirty="0" smtClean="0">
                          <a:solidFill>
                            <a:schemeClr val="tx2"/>
                          </a:solidFill>
                        </a:rPr>
                        <a:t>635.320.981,70</a:t>
                      </a:r>
                      <a:endParaRPr lang="sl-SI" sz="1600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95536" y="0"/>
            <a:ext cx="7467600" cy="1143000"/>
          </a:xfrm>
        </p:spPr>
        <p:txBody>
          <a:bodyPr>
            <a:normAutofit/>
          </a:bodyPr>
          <a:lstStyle/>
          <a:p>
            <a:r>
              <a:rPr lang="sl-SI" sz="4000" b="1" dirty="0" smtClean="0"/>
              <a:t>Triglav</a:t>
            </a:r>
            <a:endParaRPr lang="sl-SI" sz="4000" b="1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l-SI" sz="2200" dirty="0" smtClean="0">
                <a:solidFill>
                  <a:schemeClr val="tx2"/>
                </a:solidFill>
              </a:rPr>
              <a:t>ZPIZ IMA V LASTI 34,47% DELEŽ KAPITALA ZAVAROVALNICE TRIGLAV:</a:t>
            </a:r>
          </a:p>
          <a:p>
            <a:endParaRPr lang="sl-SI" sz="2200" dirty="0" smtClean="0">
              <a:solidFill>
                <a:schemeClr val="tx2"/>
              </a:solidFill>
            </a:endParaRPr>
          </a:p>
          <a:p>
            <a:pPr lvl="1"/>
            <a:r>
              <a:rPr lang="sl-SI" sz="2200" dirty="0" smtClean="0">
                <a:solidFill>
                  <a:schemeClr val="tx2"/>
                </a:solidFill>
              </a:rPr>
              <a:t>KI SO Z ZAKONOM SPREJETIM MAJA 2008 TRAJNO PRENES NA SPIZ Z EDINIM NAMENOM ZAGOTAVLJANJA DODATNIH SREDSTEV ZA OBVEZNO POKOJNINSKO IN INVALIDSKO ZAVAROVANJE</a:t>
            </a:r>
          </a:p>
          <a:p>
            <a:pPr lvl="1"/>
            <a:endParaRPr lang="sl-SI" sz="2200" dirty="0" smtClean="0">
              <a:solidFill>
                <a:schemeClr val="tx2"/>
              </a:solidFill>
            </a:endParaRPr>
          </a:p>
          <a:p>
            <a:pPr lvl="1"/>
            <a:r>
              <a:rPr lang="sl-SI" sz="2200" dirty="0" smtClean="0">
                <a:solidFill>
                  <a:schemeClr val="tx2"/>
                </a:solidFill>
              </a:rPr>
              <a:t>NOV PREDLOG PREDVIDEVA ODKUP TEH DELNIC </a:t>
            </a:r>
          </a:p>
          <a:p>
            <a:endParaRPr lang="sl-SI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vprašaj_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692696"/>
            <a:ext cx="7739441" cy="5040560"/>
          </a:xfrm>
          <a:prstGeom prst="rect">
            <a:avLst/>
          </a:prstGeom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27584" y="548680"/>
            <a:ext cx="7467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sl-SI" sz="3600" b="1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sl-SI" sz="36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sl-SI" sz="3600" b="1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sl-SI" sz="36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sl-SI" sz="3600" b="1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sl-SI" sz="36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sl-SI" sz="3600" b="1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sl-SI" sz="36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sl-SI" sz="3600" b="1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sl-SI" sz="36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sl-SI" sz="3600" b="1" dirty="0" smtClean="0">
                <a:solidFill>
                  <a:schemeClr val="accent6">
                    <a:lumMod val="50000"/>
                  </a:schemeClr>
                </a:solidFill>
              </a:rPr>
              <a:t>??? KAJ JE Z NAMENOM IN S TRAJNOSTJO </a:t>
            </a:r>
            <a:r>
              <a:rPr lang="sl-SI" sz="3600" b="1" dirty="0" smtClean="0"/>
              <a:t>?</a:t>
            </a:r>
            <a:r>
              <a:rPr lang="sl-SI" dirty="0" smtClean="0"/>
              <a:t/>
            </a:r>
            <a:br>
              <a:rPr lang="sl-SI" dirty="0" smtClean="0"/>
            </a:br>
            <a:endParaRPr lang="sl-SI" dirty="0"/>
          </a:p>
        </p:txBody>
      </p:sp>
      <p:sp>
        <p:nvSpPr>
          <p:cNvPr id="4" name="TextBox 3"/>
          <p:cNvSpPr txBox="1"/>
          <p:nvPr/>
        </p:nvSpPr>
        <p:spPr>
          <a:xfrm>
            <a:off x="4716016" y="5877272"/>
            <a:ext cx="41044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800" dirty="0" smtClean="0"/>
              <a:t>	</a:t>
            </a:r>
          </a:p>
          <a:p>
            <a:endParaRPr lang="sl-SI" sz="800" dirty="0" smtClean="0"/>
          </a:p>
          <a:p>
            <a:endParaRPr lang="sl-SI" sz="800" dirty="0" smtClean="0"/>
          </a:p>
          <a:p>
            <a:endParaRPr lang="sl-SI" sz="800" dirty="0" smtClean="0"/>
          </a:p>
          <a:p>
            <a:endParaRPr lang="sl-SI" sz="800" dirty="0" smtClean="0"/>
          </a:p>
          <a:p>
            <a:endParaRPr lang="sl-SI" sz="800" dirty="0" smtClean="0"/>
          </a:p>
          <a:p>
            <a:r>
              <a:rPr lang="sl-SI" sz="800" dirty="0" smtClean="0"/>
              <a:t>	                                                            </a:t>
            </a:r>
            <a:r>
              <a:rPr lang="sl-SI" sz="700" dirty="0" smtClean="0">
                <a:solidFill>
                  <a:schemeClr val="tx2"/>
                </a:solidFill>
              </a:rPr>
              <a:t>Vir slike: www.golf-it.net</a:t>
            </a:r>
            <a:endParaRPr lang="sl-SI" sz="7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vprašaj 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8104" y="764704"/>
            <a:ext cx="3287322" cy="4680520"/>
          </a:xfrm>
          <a:prstGeom prst="rect">
            <a:avLst/>
          </a:prstGeom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23528" y="3284984"/>
            <a:ext cx="7611616" cy="1070992"/>
          </a:xfrm>
        </p:spPr>
        <p:txBody>
          <a:bodyPr>
            <a:noAutofit/>
          </a:bodyPr>
          <a:lstStyle/>
          <a:p>
            <a:r>
              <a:rPr lang="sl-SI" sz="3200" b="1" dirty="0" smtClean="0"/>
              <a:t>???</a:t>
            </a:r>
            <a:br>
              <a:rPr lang="sl-SI" sz="3200" b="1" dirty="0" smtClean="0"/>
            </a:br>
            <a:r>
              <a:rPr lang="sl-SI" sz="3200" b="1" dirty="0" smtClean="0"/>
              <a:t>KAKŠEN BO VPLIV CILJNE SKUPINE IN KAKŠEN BO NADZOR CIVILNE DRUŽBE? </a:t>
            </a:r>
            <a:br>
              <a:rPr lang="sl-SI" sz="3200" b="1" dirty="0" smtClean="0"/>
            </a:br>
            <a:endParaRPr lang="sl-SI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499992" y="4869160"/>
            <a:ext cx="43204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800" dirty="0" smtClean="0"/>
              <a:t>                                                                    </a:t>
            </a:r>
          </a:p>
          <a:p>
            <a:endParaRPr lang="sl-SI" sz="800" dirty="0" smtClean="0"/>
          </a:p>
          <a:p>
            <a:endParaRPr lang="sl-SI" sz="800" dirty="0" smtClean="0"/>
          </a:p>
          <a:p>
            <a:r>
              <a:rPr lang="sl-SI" sz="800" dirty="0" smtClean="0"/>
              <a:t>                                                                                           </a:t>
            </a:r>
            <a:r>
              <a:rPr lang="sl-SI" sz="700" dirty="0" smtClean="0">
                <a:solidFill>
                  <a:schemeClr val="tx2"/>
                </a:solidFill>
              </a:rPr>
              <a:t>Vir slike: advancedlifeskills.com </a:t>
            </a:r>
            <a:endParaRPr lang="sl-SI" sz="7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vprašaj 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0" y="260648"/>
            <a:ext cx="3871780" cy="38961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-603448"/>
            <a:ext cx="7755632" cy="7056784"/>
          </a:xfrm>
        </p:spPr>
        <p:txBody>
          <a:bodyPr>
            <a:normAutofit/>
          </a:bodyPr>
          <a:lstStyle/>
          <a:p>
            <a:r>
              <a:rPr lang="sl-SI" sz="4000" b="1" dirty="0" smtClean="0"/>
              <a:t>ZPIZ </a:t>
            </a:r>
            <a:br>
              <a:rPr lang="sl-SI" sz="4000" b="1" dirty="0" smtClean="0"/>
            </a:br>
            <a:r>
              <a:rPr lang="sl-SI" sz="2800" b="1" dirty="0" smtClean="0"/>
              <a:t/>
            </a:r>
            <a:br>
              <a:rPr lang="sl-SI" sz="2800" b="1" dirty="0" smtClean="0"/>
            </a:br>
            <a:r>
              <a:rPr lang="sl-SI" sz="3200" dirty="0" smtClean="0"/>
              <a:t>BLAGAJNA (ZA TEKOČE NALOGE) in</a:t>
            </a:r>
            <a:br>
              <a:rPr lang="sl-SI" sz="3200" dirty="0" smtClean="0"/>
            </a:br>
            <a:r>
              <a:rPr lang="sl-SI" sz="3200" dirty="0" smtClean="0"/>
              <a:t>ZAVOD (ZA STABILNOST)</a:t>
            </a:r>
            <a:endParaRPr lang="sl-SI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4463480" y="3933056"/>
            <a:ext cx="468052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800" dirty="0" smtClean="0">
                <a:solidFill>
                  <a:schemeClr val="tx2"/>
                </a:solidFill>
              </a:rPr>
              <a:t>                                                                   </a:t>
            </a:r>
            <a:r>
              <a:rPr lang="sl-SI" sz="700" dirty="0" smtClean="0">
                <a:solidFill>
                  <a:schemeClr val="tx2"/>
                </a:solidFill>
              </a:rPr>
              <a:t>Vir slike: centerofthebirth.blogspot.com</a:t>
            </a:r>
            <a:endParaRPr lang="sl-SI" sz="7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NEBOTIČNIK.jpg"/>
          <p:cNvPicPr>
            <a:picLocks noChangeAspect="1"/>
          </p:cNvPicPr>
          <p:nvPr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lum bright="20000" contrast="30000"/>
          </a:blip>
          <a:stretch>
            <a:fillRect/>
          </a:stretch>
        </p:blipFill>
        <p:spPr>
          <a:xfrm>
            <a:off x="1259632" y="548680"/>
            <a:ext cx="5760640" cy="630932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475656" y="6642556"/>
            <a:ext cx="547260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800" dirty="0" smtClean="0"/>
              <a:t>Julijan Kodrič: </a:t>
            </a:r>
            <a:r>
              <a:rPr lang="sl-SI" sz="800" dirty="0" smtClean="0">
                <a:hlinkClick r:id="rId3"/>
              </a:rPr>
              <a:t>http://www.flickr.com/photos/julijankodricphotography/6772162801/</a:t>
            </a:r>
            <a:endParaRPr lang="sl-SI" sz="800" dirty="0"/>
          </a:p>
        </p:txBody>
      </p:sp>
      <p:sp>
        <p:nvSpPr>
          <p:cNvPr id="5" name="TextBox 4"/>
          <p:cNvSpPr txBox="1"/>
          <p:nvPr/>
        </p:nvSpPr>
        <p:spPr>
          <a:xfrm>
            <a:off x="395536" y="692696"/>
            <a:ext cx="81369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3600" b="1" dirty="0" smtClean="0"/>
              <a:t>“</a:t>
            </a:r>
            <a:r>
              <a:rPr lang="sl-SI" sz="3600" b="1" dirty="0" smtClean="0">
                <a:solidFill>
                  <a:schemeClr val="tx2">
                    <a:lumMod val="50000"/>
                  </a:schemeClr>
                </a:solidFill>
              </a:rPr>
              <a:t>DA NAŠE ZRNO  BO IMELO LEHO IN NAM LETINA BO POD VARNO STREHO”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652120" y="2564904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800" dirty="0" smtClean="0">
                <a:solidFill>
                  <a:schemeClr val="tx2">
                    <a:lumMod val="50000"/>
                  </a:schemeClr>
                </a:solidFill>
              </a:rPr>
              <a:t>Oton Zupančič</a:t>
            </a:r>
            <a:endParaRPr lang="sl-SI" sz="28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137</TotalTime>
  <Words>275</Words>
  <Application>Microsoft Office PowerPoint</Application>
  <PresentationFormat>On-screen Show (4:3)</PresentationFormat>
  <Paragraphs>91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Oriel</vt:lpstr>
      <vt:lpstr>HOLDING - IZZIV</vt:lpstr>
      <vt:lpstr>Predlog zakona SDH   </vt:lpstr>
      <vt:lpstr>KAD</vt:lpstr>
      <vt:lpstr>Slide 4</vt:lpstr>
      <vt:lpstr>Triglav</vt:lpstr>
      <vt:lpstr>     ??? KAJ JE Z NAMENOM IN S TRAJNOSTJO ? </vt:lpstr>
      <vt:lpstr>??? KAKŠEN BO VPLIV CILJNE SKUPINE IN KAKŠEN BO NADZOR CIVILNE DRUŽBE?  </vt:lpstr>
      <vt:lpstr>ZPIZ   BLAGAJNA (ZA TEKOČE NALOGE) in ZAVOD (ZA STABILNOST)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HOLDING - IZZIV</dc:title>
  <dc:creator>Alenka</dc:creator>
  <cp:lastModifiedBy>Anja Šonc</cp:lastModifiedBy>
  <cp:revision>16</cp:revision>
  <dcterms:created xsi:type="dcterms:W3CDTF">2013-09-29T09:25:11Z</dcterms:created>
  <dcterms:modified xsi:type="dcterms:W3CDTF">2013-09-29T15:06:59Z</dcterms:modified>
</cp:coreProperties>
</file>