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7" r:id="rId7"/>
    <p:sldId id="268" r:id="rId8"/>
    <p:sldId id="269" r:id="rId9"/>
    <p:sldId id="270" r:id="rId10"/>
    <p:sldId id="271" r:id="rId11"/>
    <p:sldId id="257" r:id="rId12"/>
    <p:sldId id="258" r:id="rId13"/>
    <p:sldId id="259" r:id="rId14"/>
    <p:sldId id="260" r:id="rId15"/>
    <p:sldId id="266" r:id="rId1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216"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Uredite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sl-SI"/>
          </a:p>
        </p:txBody>
      </p:sp>
      <p:sp>
        <p:nvSpPr>
          <p:cNvPr id="4" name="Ograda datuma 3"/>
          <p:cNvSpPr>
            <a:spLocks noGrp="1"/>
          </p:cNvSpPr>
          <p:nvPr>
            <p:ph type="dt" sz="half" idx="10"/>
          </p:nvPr>
        </p:nvSpPr>
        <p:spPr/>
        <p:txBody>
          <a:bodyPr/>
          <a:lstStyle/>
          <a:p>
            <a:fld id="{2A36523B-46FB-4F5E-9F1E-67FDBD467853}" type="datetimeFigureOut">
              <a:rPr lang="sl-SI" smtClean="0"/>
              <a:pPr/>
              <a:t>29.9.2013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3656007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2A36523B-46FB-4F5E-9F1E-67FDBD467853}" type="datetimeFigureOut">
              <a:rPr lang="sl-SI" smtClean="0"/>
              <a:pPr/>
              <a:t>29.9.2013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376276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2A36523B-46FB-4F5E-9F1E-67FDBD467853}" type="datetimeFigureOut">
              <a:rPr lang="sl-SI" smtClean="0"/>
              <a:pPr/>
              <a:t>29.9.2013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185918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2A36523B-46FB-4F5E-9F1E-67FDBD467853}" type="datetimeFigureOut">
              <a:rPr lang="sl-SI" smtClean="0"/>
              <a:pPr/>
              <a:t>29.9.2013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792732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Ograda datuma 3"/>
          <p:cNvSpPr>
            <a:spLocks noGrp="1"/>
          </p:cNvSpPr>
          <p:nvPr>
            <p:ph type="dt" sz="half" idx="10"/>
          </p:nvPr>
        </p:nvSpPr>
        <p:spPr/>
        <p:txBody>
          <a:bodyPr/>
          <a:lstStyle/>
          <a:p>
            <a:fld id="{2A36523B-46FB-4F5E-9F1E-67FDBD467853}" type="datetimeFigureOut">
              <a:rPr lang="sl-SI" smtClean="0"/>
              <a:pPr/>
              <a:t>29.9.2013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217174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p>
            <a:fld id="{2A36523B-46FB-4F5E-9F1E-67FDBD467853}" type="datetimeFigureOut">
              <a:rPr lang="sl-SI" smtClean="0"/>
              <a:pPr/>
              <a:t>29.9.2013</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1777749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p>
            <a:fld id="{2A36523B-46FB-4F5E-9F1E-67FDBD467853}" type="datetimeFigureOut">
              <a:rPr lang="sl-SI" smtClean="0"/>
              <a:pPr/>
              <a:t>29.9.2013</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2834452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datuma 2"/>
          <p:cNvSpPr>
            <a:spLocks noGrp="1"/>
          </p:cNvSpPr>
          <p:nvPr>
            <p:ph type="dt" sz="half" idx="10"/>
          </p:nvPr>
        </p:nvSpPr>
        <p:spPr/>
        <p:txBody>
          <a:bodyPr/>
          <a:lstStyle/>
          <a:p>
            <a:fld id="{2A36523B-46FB-4F5E-9F1E-67FDBD467853}" type="datetimeFigureOut">
              <a:rPr lang="sl-SI" smtClean="0"/>
              <a:pPr/>
              <a:t>29.9.2013</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111197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2A36523B-46FB-4F5E-9F1E-67FDBD467853}" type="datetimeFigureOut">
              <a:rPr lang="sl-SI" smtClean="0"/>
              <a:pPr/>
              <a:t>29.9.2013</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3953967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2A36523B-46FB-4F5E-9F1E-67FDBD467853}" type="datetimeFigureOut">
              <a:rPr lang="sl-SI" smtClean="0"/>
              <a:pPr/>
              <a:t>29.9.2013</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250968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Ograda datuma 4"/>
          <p:cNvSpPr>
            <a:spLocks noGrp="1"/>
          </p:cNvSpPr>
          <p:nvPr>
            <p:ph type="dt" sz="half" idx="10"/>
          </p:nvPr>
        </p:nvSpPr>
        <p:spPr/>
        <p:txBody>
          <a:bodyPr/>
          <a:lstStyle/>
          <a:p>
            <a:fld id="{2A36523B-46FB-4F5E-9F1E-67FDBD467853}" type="datetimeFigureOut">
              <a:rPr lang="sl-SI" smtClean="0"/>
              <a:pPr/>
              <a:t>29.9.2013</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344047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grada besedil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6523B-46FB-4F5E-9F1E-67FDBD467853}" type="datetimeFigureOut">
              <a:rPr lang="sl-SI" smtClean="0"/>
              <a:pPr/>
              <a:t>29.9.2013</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D502F-37B1-4E96-8628-0BC77701620A}" type="slidenum">
              <a:rPr lang="sl-SI" smtClean="0"/>
              <a:pPr/>
              <a:t>‹#›</a:t>
            </a:fld>
            <a:endParaRPr lang="sl-SI"/>
          </a:p>
        </p:txBody>
      </p:sp>
    </p:spTree>
    <p:extLst>
      <p:ext uri="{BB962C8B-B14F-4D97-AF65-F5344CB8AC3E}">
        <p14:creationId xmlns:p14="http://schemas.microsoft.com/office/powerpoint/2010/main" xmlns="" val="2934046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stat.si/publikacije/pub_letopis_prva.asp" TargetMode="External"/><Relationship Id="rId7" Type="http://schemas.openxmlformats.org/officeDocument/2006/relationships/image" Target="cid:part1.03020107.07040605@zdus-zveza.si"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143108" y="1643050"/>
            <a:ext cx="6858016" cy="500066"/>
          </a:xfrm>
        </p:spPr>
        <p:txBody>
          <a:bodyPr>
            <a:noAutofit/>
          </a:bodyPr>
          <a:lstStyle/>
          <a:p>
            <a:r>
              <a:rPr lang="sl-SI" sz="1800" dirty="0" smtClean="0">
                <a:ln w="18415" cmpd="sng">
                  <a:noFill/>
                  <a:prstDash val="solid"/>
                </a:ln>
                <a:solidFill>
                  <a:srgbClr val="FFFFFF"/>
                </a:solidFill>
                <a:effectLst>
                  <a:outerShdw blurRad="63500" dir="3600000" algn="tl" rotWithShape="0">
                    <a:srgbClr val="000000">
                      <a:alpha val="70000"/>
                    </a:srgbClr>
                  </a:outerShdw>
                </a:effectLst>
              </a:rPr>
              <a:t> </a:t>
            </a:r>
            <a:r>
              <a:rPr lang="sl-SI"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Kako zagotoviti starejšim v Sloveniji možnosti za zdravo in aktivno staranje?</a:t>
            </a:r>
          </a:p>
        </p:txBody>
      </p:sp>
      <p:sp>
        <p:nvSpPr>
          <p:cNvPr id="3" name="Pravokotnik 2"/>
          <p:cNvSpPr/>
          <p:nvPr/>
        </p:nvSpPr>
        <p:spPr>
          <a:xfrm>
            <a:off x="971600" y="6244618"/>
            <a:ext cx="7416824" cy="369332"/>
          </a:xfrm>
          <a:prstGeom prst="rect">
            <a:avLst/>
          </a:prstGeom>
        </p:spPr>
        <p:txBody>
          <a:bodyPr wrap="square">
            <a:spAutoFit/>
          </a:bodyPr>
          <a:lstStyle/>
          <a:p>
            <a:r>
              <a:rPr lang="sl-SI" sz="1100" dirty="0" smtClean="0"/>
              <a:t>Banovec Tomaž: Posvet : Kako </a:t>
            </a:r>
            <a:r>
              <a:rPr lang="sl-SI" sz="1100" dirty="0"/>
              <a:t>zagotoviti starejšim v Sloveniji možnosti za zdravo in aktivno </a:t>
            </a:r>
            <a:r>
              <a:rPr lang="sl-SI" sz="1100" dirty="0" smtClean="0"/>
              <a:t>staranje?  30. september 2013.</a:t>
            </a:r>
            <a:r>
              <a:rPr lang="sl-SI" dirty="0"/>
              <a:t>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7648" y="3068960"/>
            <a:ext cx="1190625" cy="1809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Pravokotnik 6"/>
          <p:cNvSpPr/>
          <p:nvPr/>
        </p:nvSpPr>
        <p:spPr>
          <a:xfrm>
            <a:off x="2555776" y="3501008"/>
            <a:ext cx="4968552" cy="1080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2400" dirty="0" smtClean="0">
              <a:solidFill>
                <a:schemeClr val="accent6">
                  <a:lumMod val="50000"/>
                </a:schemeClr>
              </a:solidFill>
            </a:endParaRPr>
          </a:p>
          <a:p>
            <a:pPr algn="ctr"/>
            <a:endParaRPr lang="sl-SI" sz="2400" dirty="0">
              <a:solidFill>
                <a:schemeClr val="accent6">
                  <a:lumMod val="50000"/>
                </a:schemeClr>
              </a:solidFill>
            </a:endParaRPr>
          </a:p>
          <a:p>
            <a:pPr algn="ctr"/>
            <a:r>
              <a:rPr lang="sl-SI" sz="2400" dirty="0" smtClean="0">
                <a:solidFill>
                  <a:schemeClr val="accent6">
                    <a:lumMod val="50000"/>
                  </a:schemeClr>
                </a:solidFill>
              </a:rPr>
              <a:t>Tomaž Banovec</a:t>
            </a:r>
            <a:r>
              <a:rPr lang="sl-SI" sz="1400" dirty="0" smtClean="0">
                <a:solidFill>
                  <a:schemeClr val="accent6">
                    <a:lumMod val="50000"/>
                  </a:schemeClr>
                </a:solidFill>
              </a:rPr>
              <a:t>, </a:t>
            </a:r>
          </a:p>
          <a:p>
            <a:pPr algn="ctr"/>
            <a:r>
              <a:rPr lang="sl-SI" sz="1100" dirty="0" smtClean="0">
                <a:solidFill>
                  <a:schemeClr val="accent6">
                    <a:lumMod val="50000"/>
                  </a:schemeClr>
                </a:solidFill>
              </a:rPr>
              <a:t>Strokovni svet ZDUS-a</a:t>
            </a:r>
          </a:p>
          <a:p>
            <a:pPr algn="ctr"/>
            <a:r>
              <a:rPr lang="sl-SI" sz="1100" dirty="0" smtClean="0">
                <a:solidFill>
                  <a:schemeClr val="accent6">
                    <a:lumMod val="50000"/>
                  </a:schemeClr>
                </a:solidFill>
              </a:rPr>
              <a:t>Strokovni vodja projekta HELPS, </a:t>
            </a:r>
          </a:p>
          <a:p>
            <a:pPr algn="ctr"/>
            <a:r>
              <a:rPr lang="sl-SI" sz="1100" dirty="0" smtClean="0">
                <a:solidFill>
                  <a:schemeClr val="accent6">
                    <a:lumMod val="50000"/>
                  </a:schemeClr>
                </a:solidFill>
              </a:rPr>
              <a:t>Predsednik sosveta za statistiko nepremičnin pri SURS –u</a:t>
            </a:r>
          </a:p>
          <a:p>
            <a:pPr algn="ctr"/>
            <a:r>
              <a:rPr lang="sl-SI" sz="1200" dirty="0" smtClean="0">
                <a:solidFill>
                  <a:schemeClr val="accent4">
                    <a:lumMod val="50000"/>
                  </a:schemeClr>
                </a:solidFill>
              </a:rPr>
              <a:t>tomaz.banovec@siol.net</a:t>
            </a:r>
            <a:endParaRPr lang="sl-SI" sz="1200" dirty="0">
              <a:solidFill>
                <a:schemeClr val="accent4">
                  <a:lumMod val="50000"/>
                </a:schemeClr>
              </a:solidFill>
            </a:endParaRPr>
          </a:p>
        </p:txBody>
      </p:sp>
      <p:sp>
        <p:nvSpPr>
          <p:cNvPr id="8" name="Pravokotnik 7"/>
          <p:cNvSpPr/>
          <p:nvPr/>
        </p:nvSpPr>
        <p:spPr>
          <a:xfrm>
            <a:off x="395536" y="4953942"/>
            <a:ext cx="7848872" cy="646331"/>
          </a:xfrm>
          <a:prstGeom prst="rect">
            <a:avLst/>
          </a:prstGeom>
        </p:spPr>
        <p:txBody>
          <a:bodyPr wrap="square">
            <a:spAutoFit/>
          </a:bodyPr>
          <a:lstStyle/>
          <a:p>
            <a:pPr lvl="0" algn="ctr">
              <a:spcBef>
                <a:spcPct val="20000"/>
              </a:spcBef>
            </a:pPr>
            <a:r>
              <a:rPr lang="sl-SI" b="1" i="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rPr>
              <a:t>Čestitamo vsem </a:t>
            </a:r>
            <a:r>
              <a:rPr lang="sl-SI" b="1" i="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rPr>
              <a:t>tudi nam </a:t>
            </a:r>
            <a:r>
              <a:rPr lang="sl-SI" b="1" i="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rPr>
              <a:t>- uporabnikom in  aktivnim </a:t>
            </a:r>
            <a:r>
              <a:rPr lang="sl-SI" b="1" i="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rPr>
              <a:t> uslužbencem, upokojencem in statistikom </a:t>
            </a:r>
            <a:r>
              <a:rPr lang="sl-SI" b="1" i="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rPr>
              <a:t>za naše skupno </a:t>
            </a:r>
            <a:r>
              <a:rPr lang="sl-SI" b="1" i="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rPr>
              <a:t>mednarodno leto statistike.</a:t>
            </a:r>
            <a:endParaRPr lang="sl-SI" b="1" i="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Candara" pitchFamily="34" charset="0"/>
            </a:endParaRPr>
          </a:p>
        </p:txBody>
      </p:sp>
      <p:sp>
        <p:nvSpPr>
          <p:cNvPr id="5" name="Pravokotnik 4"/>
          <p:cNvSpPr/>
          <p:nvPr/>
        </p:nvSpPr>
        <p:spPr>
          <a:xfrm>
            <a:off x="1763688" y="5877272"/>
            <a:ext cx="6048672" cy="36734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dirty="0">
                <a:hlinkClick r:id="rId3"/>
              </a:rPr>
              <a:t>http://www.stat.si/publikacije/pub_letopis_prva.asp</a:t>
            </a:r>
            <a:endParaRPr lang="sl-SI" sz="1400"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36344" y="908720"/>
            <a:ext cx="1382889" cy="20162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Pravokotnik 8"/>
          <p:cNvSpPr/>
          <p:nvPr/>
        </p:nvSpPr>
        <p:spPr>
          <a:xfrm>
            <a:off x="2214546" y="2285992"/>
            <a:ext cx="6408712" cy="1354472"/>
          </a:xfrm>
          <a:prstGeom prst="rect">
            <a:avLst/>
          </a:prstGeom>
          <a:solidFill>
            <a:schemeClr val="bg1"/>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sl-SI" sz="3200" b="1" dirty="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ea typeface="Calibri"/>
                <a:cs typeface="Times New Roman"/>
              </a:rPr>
              <a:t>Demografske spremembe in možnosti, ki jih ponujajo</a:t>
            </a:r>
            <a:endParaRPr lang="sl-SI" sz="3200" b="1" dirty="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endParaRPr>
          </a:p>
        </p:txBody>
      </p:sp>
      <p:pic>
        <p:nvPicPr>
          <p:cNvPr id="10" name="Picture 2" descr="zdus jabolko"/>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928662" y="357166"/>
            <a:ext cx="2286000" cy="555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Picture 10" descr="cid:part1.03020107.07040605@zdus-zveza.si"/>
          <p:cNvPicPr>
            <a:picLocks noChangeAspect="1" noChangeArrowheads="1"/>
          </p:cNvPicPr>
          <p:nvPr/>
        </p:nvPicPr>
        <p:blipFill>
          <a:blip r:embed="rId6" r:link="rId7">
            <a:extLst>
              <a:ext uri="{28A0092B-C50C-407E-A947-70E740481C1C}">
                <a14:useLocalDpi xmlns:a14="http://schemas.microsoft.com/office/drawing/2010/main" xmlns="" val="0"/>
              </a:ext>
            </a:extLst>
          </a:blip>
          <a:srcRect/>
          <a:stretch>
            <a:fillRect/>
          </a:stretch>
        </p:blipFill>
        <p:spPr bwMode="auto">
          <a:xfrm>
            <a:off x="4000496" y="285728"/>
            <a:ext cx="26289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 name="Picture 11" descr="ZDUS"/>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7500958" y="0"/>
            <a:ext cx="677862" cy="1089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53030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188640"/>
            <a:ext cx="8229600" cy="288032"/>
          </a:xfrm>
        </p:spPr>
        <p:txBody>
          <a:bodyPr>
            <a:normAutofit fontScale="90000"/>
          </a:bodyPr>
          <a:lstStyle/>
          <a:p>
            <a:r>
              <a:rPr lang="sl-SI" sz="22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Ureditve in razni stebri za varno </a:t>
            </a:r>
            <a:r>
              <a:rPr lang="sl-SI" sz="22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staranje</a:t>
            </a:r>
            <a:endParaRPr lang="sl-SI"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Pravokotnik 2"/>
          <p:cNvSpPr/>
          <p:nvPr/>
        </p:nvSpPr>
        <p:spPr>
          <a:xfrm>
            <a:off x="467544" y="836712"/>
            <a:ext cx="8280920" cy="5832648"/>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l-SI" sz="1600" dirty="0">
                <a:solidFill>
                  <a:schemeClr val="tx2">
                    <a:lumMod val="50000"/>
                  </a:schemeClr>
                </a:solidFill>
              </a:rPr>
              <a:t>Sestavil iz več virov Tomaž Banovec, </a:t>
            </a:r>
            <a:r>
              <a:rPr lang="sl-SI" sz="1600" dirty="0">
                <a:solidFill>
                  <a:schemeClr val="accent6">
                    <a:lumMod val="50000"/>
                  </a:schemeClr>
                </a:solidFill>
              </a:rPr>
              <a:t>6.11.2010</a:t>
            </a:r>
            <a:r>
              <a:rPr lang="sl-SI" sz="1600" dirty="0">
                <a:solidFill>
                  <a:schemeClr val="tx2">
                    <a:lumMod val="50000"/>
                  </a:schemeClr>
                </a:solidFill>
              </a:rPr>
              <a:t> in 22.9.2013.</a:t>
            </a:r>
          </a:p>
          <a:p>
            <a:endParaRPr lang="sl-SI" i="1" dirty="0" smtClean="0">
              <a:solidFill>
                <a:schemeClr val="tx2">
                  <a:lumMod val="50000"/>
                </a:schemeClr>
              </a:solidFill>
            </a:endParaRPr>
          </a:p>
          <a:p>
            <a:r>
              <a:rPr lang="sl-SI" b="1" i="1" dirty="0" smtClean="0">
                <a:solidFill>
                  <a:schemeClr val="tx2">
                    <a:lumMod val="50000"/>
                  </a:schemeClr>
                </a:solidFill>
              </a:rPr>
              <a:t>OECD </a:t>
            </a:r>
            <a:r>
              <a:rPr lang="sl-SI" b="1" i="1" dirty="0">
                <a:solidFill>
                  <a:schemeClr val="tx2">
                    <a:lumMod val="50000"/>
                  </a:schemeClr>
                </a:solidFill>
              </a:rPr>
              <a:t>na sploh hvali Švicarski model  in deloma nemški model socialnih zaščit in pokojninskih ali drugačnih sistemov –</a:t>
            </a:r>
            <a:r>
              <a:rPr lang="sl-SI" i="1" dirty="0">
                <a:solidFill>
                  <a:schemeClr val="tx2">
                    <a:lumMod val="50000"/>
                  </a:schemeClr>
                </a:solidFill>
              </a:rPr>
              <a:t> bolje zavarovanj.  Precej omenjenih zavarovalnih oblik (stebrov) še ne poznamo, opredeljevanja do znanega in še neznanega </a:t>
            </a:r>
            <a:r>
              <a:rPr lang="sl-SI" i="1" dirty="0" smtClean="0">
                <a:solidFill>
                  <a:schemeClr val="tx2">
                    <a:lumMod val="50000"/>
                  </a:schemeClr>
                </a:solidFill>
              </a:rPr>
              <a:t>ali  novega pa </a:t>
            </a:r>
            <a:r>
              <a:rPr lang="sl-SI" i="1" dirty="0">
                <a:solidFill>
                  <a:schemeClr val="tx2">
                    <a:lumMod val="50000"/>
                  </a:schemeClr>
                </a:solidFill>
              </a:rPr>
              <a:t>so praviloma dokaj ekstremna. </a:t>
            </a:r>
          </a:p>
          <a:p>
            <a:endParaRPr lang="sl-SI" i="1" dirty="0">
              <a:solidFill>
                <a:schemeClr val="tx2">
                  <a:lumMod val="50000"/>
                </a:schemeClr>
              </a:solidFill>
            </a:endParaRPr>
          </a:p>
          <a:p>
            <a:r>
              <a:rPr lang="sl-SI" i="1" dirty="0">
                <a:solidFill>
                  <a:schemeClr val="tx2">
                    <a:lumMod val="50000"/>
                  </a:schemeClr>
                </a:solidFill>
              </a:rPr>
              <a:t>Različni status izobrazbe in navade ter civilizacijsko okolje posameznikov, socialnih skupin v katere so vključeni in potrebe ali potrošne navade, ki so jih razvili, seveda različno vplivajo na naša odločanja in ravnanja. Dobro je osvojiti </a:t>
            </a:r>
            <a:r>
              <a:rPr lang="sl-SI" i="1" dirty="0" smtClean="0">
                <a:solidFill>
                  <a:schemeClr val="tx2">
                    <a:lumMod val="50000"/>
                  </a:schemeClr>
                </a:solidFill>
              </a:rPr>
              <a:t>in </a:t>
            </a:r>
            <a:r>
              <a:rPr lang="sl-SI" i="1" dirty="0">
                <a:solidFill>
                  <a:schemeClr val="tx2">
                    <a:lumMod val="50000"/>
                  </a:schemeClr>
                </a:solidFill>
              </a:rPr>
              <a:t>povečati svojo finančno (zavarovalniško) pismenost in razumeti vsaj možnosti, četudi se ne ravnamo po vsem </a:t>
            </a:r>
            <a:r>
              <a:rPr lang="sl-SI" i="1" dirty="0" smtClean="0">
                <a:solidFill>
                  <a:schemeClr val="tx2">
                    <a:lumMod val="50000"/>
                  </a:schemeClr>
                </a:solidFill>
              </a:rPr>
              <a:t>ponujenem, državna statistika am pomaga pri tem z definicijami in mednarodno primerljivimi podatki </a:t>
            </a:r>
            <a:endParaRPr lang="sl-SI" i="1" dirty="0">
              <a:solidFill>
                <a:schemeClr val="tx2">
                  <a:lumMod val="50000"/>
                </a:schemeClr>
              </a:solidFill>
            </a:endParaRPr>
          </a:p>
          <a:p>
            <a:endParaRPr lang="sl-SI" i="1" dirty="0">
              <a:solidFill>
                <a:schemeClr val="tx2">
                  <a:lumMod val="50000"/>
                </a:schemeClr>
              </a:solidFill>
            </a:endParaRPr>
          </a:p>
          <a:p>
            <a:r>
              <a:rPr lang="sl-SI" i="1" dirty="0">
                <a:solidFill>
                  <a:schemeClr val="tx2">
                    <a:lumMod val="50000"/>
                  </a:schemeClr>
                </a:solidFill>
              </a:rPr>
              <a:t>Ideje in rešitve smo sistemizirali po različnih virih. V zadnjih letih se je raznim oporam za krepitev oblik zavarovanj za starost in  bolezen poimenovali kar stebrički ali stebri. </a:t>
            </a:r>
            <a:endParaRPr lang="sl-SI" i="1" dirty="0" smtClean="0">
              <a:solidFill>
                <a:schemeClr val="tx2">
                  <a:lumMod val="50000"/>
                </a:schemeClr>
              </a:solidFill>
            </a:endParaRPr>
          </a:p>
          <a:p>
            <a:endParaRPr lang="sl-SI" i="1" dirty="0">
              <a:solidFill>
                <a:schemeClr val="tx2">
                  <a:lumMod val="50000"/>
                </a:schemeClr>
              </a:solidFill>
            </a:endParaRPr>
          </a:p>
          <a:p>
            <a:r>
              <a:rPr lang="sl-SI" b="1" i="1" dirty="0" smtClean="0">
                <a:solidFill>
                  <a:schemeClr val="tx2">
                    <a:lumMod val="50000"/>
                  </a:schemeClr>
                </a:solidFill>
              </a:rPr>
              <a:t>Vendar </a:t>
            </a:r>
            <a:r>
              <a:rPr lang="sl-SI" b="1" i="1" dirty="0">
                <a:solidFill>
                  <a:schemeClr val="tx2">
                    <a:lumMod val="50000"/>
                  </a:schemeClr>
                </a:solidFill>
              </a:rPr>
              <a:t>tega ne morem   predstaviti v celoti in dovolj sistematično. Celota bo na spletni  strani ZDUS-a (projekt HELPS)</a:t>
            </a:r>
          </a:p>
          <a:p>
            <a:pPr algn="ctr"/>
            <a:endParaRPr lang="sl-SI" dirty="0"/>
          </a:p>
        </p:txBody>
      </p:sp>
    </p:spTree>
    <p:extLst>
      <p:ext uri="{BB962C8B-B14F-4D97-AF65-F5344CB8AC3E}">
        <p14:creationId xmlns:p14="http://schemas.microsoft.com/office/powerpoint/2010/main" xmlns="" val="270931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188640"/>
            <a:ext cx="8229600" cy="288032"/>
          </a:xfrm>
        </p:spPr>
        <p:txBody>
          <a:bodyPr>
            <a:normAutofit fontScale="90000"/>
          </a:bodyPr>
          <a:lstStyle/>
          <a:p>
            <a:r>
              <a:rPr lang="sl-SI" sz="1800" b="1" dirty="0">
                <a:ln w="12700">
                  <a:solidFill>
                    <a:srgbClr val="1F497D">
                      <a:satMod val="155000"/>
                    </a:srgbClr>
                  </a:solidFill>
                  <a:prstDash val="solid"/>
                </a:ln>
                <a:solidFill>
                  <a:srgbClr val="C0504D">
                    <a:lumMod val="60000"/>
                    <a:lumOff val="40000"/>
                  </a:srgbClr>
                </a:solidFill>
                <a:effectLst>
                  <a:outerShdw blurRad="41275" dist="20320" dir="1800000" algn="tl" rotWithShape="0">
                    <a:srgbClr val="000000">
                      <a:alpha val="40000"/>
                    </a:srgbClr>
                  </a:outerShdw>
                </a:effectLst>
              </a:rPr>
              <a:t>Kako zagotoviti starejšim v Sloveniji možnosti za zdravo in aktivno staranje?</a:t>
            </a:r>
            <a:endParaRPr lang="sl-SI" dirty="0"/>
          </a:p>
        </p:txBody>
      </p:sp>
      <p:sp>
        <p:nvSpPr>
          <p:cNvPr id="3" name="Pravokotnik 2"/>
          <p:cNvSpPr/>
          <p:nvPr/>
        </p:nvSpPr>
        <p:spPr>
          <a:xfrm>
            <a:off x="683568" y="1052736"/>
            <a:ext cx="7560840" cy="5909310"/>
          </a:xfrm>
          <a:prstGeom prst="rect">
            <a:avLst/>
          </a:prstGeom>
        </p:spPr>
        <p:txBody>
          <a:bodyPr wrap="square">
            <a:spAutoFit/>
          </a:bodyPr>
          <a:lstStyle/>
          <a:p>
            <a:r>
              <a:rPr lang="sl-SI" b="1" i="1" dirty="0"/>
              <a:t>0 – Ničelni ali prvi steber – Fleksibilnost je osebna in družbena zadeva in naloga.</a:t>
            </a:r>
          </a:p>
          <a:p>
            <a:r>
              <a:rPr lang="sl-SI" i="1" dirty="0"/>
              <a:t>Fleksibilnost </a:t>
            </a:r>
            <a:r>
              <a:rPr lang="sl-SI" i="1" dirty="0" smtClean="0"/>
              <a:t>delavcev in ljudi na sploh  pomeni</a:t>
            </a:r>
            <a:r>
              <a:rPr lang="sl-SI" i="1" dirty="0"/>
              <a:t>: </a:t>
            </a:r>
            <a:r>
              <a:rPr lang="sl-SI" i="1" dirty="0" smtClean="0"/>
              <a:t>osebna, poklicna </a:t>
            </a:r>
            <a:r>
              <a:rPr lang="sl-SI" i="1" dirty="0"/>
              <a:t>in prostorska mobilnost, širok izobrazbeni spekter, sposobnost stopati v projekte ter naloge,  jih sooblikovati, vključuje tudi vsaj obdobno pripravljenost na nižje plače za več dela. Dodamo lahko še lastnost in sposobnost novega sprotnega ocenjevanja in ovrednotenja lastnega in skupnega dela in sposobnost  reagiranja na dogodke, ki posameznika čakajo v sicer </a:t>
            </a:r>
            <a:r>
              <a:rPr lang="sl-SI" b="1" i="1" dirty="0"/>
              <a:t>negotovi </a:t>
            </a:r>
            <a:r>
              <a:rPr lang="sl-SI" b="1" i="1" dirty="0" smtClean="0"/>
              <a:t>prihodnosti v dolgoživi družbi. </a:t>
            </a:r>
            <a:r>
              <a:rPr lang="sl-SI" i="1" dirty="0" smtClean="0"/>
              <a:t>Za seniorje se predpostavlja vzdrževanje </a:t>
            </a:r>
            <a:r>
              <a:rPr lang="sl-SI" b="1" i="1" dirty="0" smtClean="0"/>
              <a:t>fleksibilnosti za vse življenje tudi v pokoju. </a:t>
            </a:r>
          </a:p>
          <a:p>
            <a:r>
              <a:rPr lang="sl-SI" i="1" dirty="0" smtClean="0"/>
              <a:t>Torej govorimo o fleksibilnem upravljanju dolgožive družbe ne o parcialnih pristopih kot so aktivno staranje in podobno z resolucijami napovedano novo  dano ravnanje.</a:t>
            </a:r>
          </a:p>
          <a:p>
            <a:endParaRPr lang="sl-SI" i="1" dirty="0" smtClean="0"/>
          </a:p>
          <a:p>
            <a:r>
              <a:rPr lang="af-ZA" i="1" dirty="0" smtClean="0"/>
              <a:t>Daljšanje </a:t>
            </a:r>
            <a:r>
              <a:rPr lang="af-ZA" i="1" dirty="0"/>
              <a:t>pričakovne dobe trajanja življenja (PDTŽ) pomeni tudi vedno daljše prejemanje  pokojnin (22 let za Sloveijo + 3 mesece dodatno za vsako leto) zahteva </a:t>
            </a:r>
            <a:r>
              <a:rPr lang="af-ZA" i="1" dirty="0" smtClean="0"/>
              <a:t>v</a:t>
            </a:r>
            <a:r>
              <a:rPr lang="sl-SI" i="1" dirty="0" smtClean="0"/>
              <a:t>se </a:t>
            </a:r>
            <a:r>
              <a:rPr lang="af-ZA" i="1" dirty="0" smtClean="0"/>
              <a:t>življen</a:t>
            </a:r>
            <a:r>
              <a:rPr lang="sl-SI" i="1" dirty="0" smtClean="0"/>
              <a:t>j</a:t>
            </a:r>
            <a:r>
              <a:rPr lang="af-ZA" i="1" dirty="0" smtClean="0"/>
              <a:t>ke obli</a:t>
            </a:r>
            <a:r>
              <a:rPr lang="sl-SI" i="1" dirty="0" err="1" smtClean="0"/>
              <a:t>ke</a:t>
            </a:r>
            <a:r>
              <a:rPr lang="sl-SI" i="1" dirty="0" smtClean="0"/>
              <a:t>  </a:t>
            </a:r>
            <a:r>
              <a:rPr lang="af-ZA" i="1" dirty="0" smtClean="0"/>
              <a:t>flesksibilnosti</a:t>
            </a:r>
            <a:r>
              <a:rPr lang="sl-SI" i="1" dirty="0" smtClean="0"/>
              <a:t>,</a:t>
            </a:r>
            <a:r>
              <a:rPr lang="af-ZA" i="1" dirty="0" smtClean="0"/>
              <a:t> skrb z</a:t>
            </a:r>
            <a:r>
              <a:rPr lang="sl-SI" i="1" dirty="0" smtClean="0"/>
              <a:t>a</a:t>
            </a:r>
            <a:r>
              <a:rPr lang="af-ZA" i="1" dirty="0" smtClean="0"/>
              <a:t> </a:t>
            </a:r>
            <a:r>
              <a:rPr lang="af-ZA" i="1" dirty="0"/>
              <a:t>dobro </a:t>
            </a:r>
            <a:r>
              <a:rPr lang="af-ZA" i="1" dirty="0" smtClean="0"/>
              <a:t>zdravje</a:t>
            </a:r>
            <a:r>
              <a:rPr lang="sl-SI" i="1" dirty="0" smtClean="0"/>
              <a:t> in razvoj novih uporabnih in potrebnih veščin za čas v pokoju.</a:t>
            </a:r>
          </a:p>
          <a:p>
            <a:endParaRPr lang="sl-SI" b="1" i="1" dirty="0"/>
          </a:p>
          <a:p>
            <a:r>
              <a:rPr lang="af-ZA" b="1" i="1" dirty="0" smtClean="0"/>
              <a:t>Na </a:t>
            </a:r>
            <a:r>
              <a:rPr lang="af-ZA" b="1" i="1" dirty="0"/>
              <a:t>tej osnovi je lažje graditi in se odločati druge stebre za varno staranje ali za življenje v dolgoživi družbi</a:t>
            </a:r>
            <a:r>
              <a:rPr lang="af-ZA" b="1" i="1" dirty="0" smtClean="0"/>
              <a:t>.</a:t>
            </a:r>
            <a:r>
              <a:rPr lang="sl-SI" b="1" i="1" dirty="0" smtClean="0"/>
              <a:t> </a:t>
            </a:r>
            <a:endParaRPr lang="sl-SI" dirty="0"/>
          </a:p>
        </p:txBody>
      </p:sp>
    </p:spTree>
    <p:extLst>
      <p:ext uri="{BB962C8B-B14F-4D97-AF65-F5344CB8AC3E}">
        <p14:creationId xmlns:p14="http://schemas.microsoft.com/office/powerpoint/2010/main" xmlns="" val="4248168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706090"/>
          </a:xfrm>
        </p:spPr>
        <p:txBody>
          <a:bodyPr>
            <a:normAutofit/>
          </a:bodyPr>
          <a:lstStyle/>
          <a:p>
            <a:r>
              <a:rPr lang="sl-SI" sz="2000"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Razvoj prebivalstva  in staranje  (65+) v svetu in Evropi</a:t>
            </a:r>
            <a:endParaRPr lang="sl-SI" sz="2000"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1484784"/>
            <a:ext cx="8646089" cy="4762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Pravokotnik 2"/>
          <p:cNvSpPr/>
          <p:nvPr/>
        </p:nvSpPr>
        <p:spPr>
          <a:xfrm>
            <a:off x="1547664" y="2492896"/>
            <a:ext cx="3744416" cy="396044"/>
          </a:xfrm>
          <a:prstGeom prst="rect">
            <a:avLst/>
          </a:prstGeom>
          <a:solidFill>
            <a:schemeClr val="accent2">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400" dirty="0" smtClean="0">
                <a:solidFill>
                  <a:srgbClr val="0000FF"/>
                </a:solidFill>
              </a:rPr>
              <a:t>Japonski sindrom</a:t>
            </a:r>
            <a:endParaRPr lang="sl-SI" sz="2400" dirty="0">
              <a:solidFill>
                <a:srgbClr val="0000FF"/>
              </a:solidFill>
            </a:endParaRPr>
          </a:p>
        </p:txBody>
      </p:sp>
      <p:sp>
        <p:nvSpPr>
          <p:cNvPr id="4" name="Pravokotnik 3"/>
          <p:cNvSpPr/>
          <p:nvPr/>
        </p:nvSpPr>
        <p:spPr>
          <a:xfrm>
            <a:off x="5940152" y="5805264"/>
            <a:ext cx="2376264" cy="288032"/>
          </a:xfrm>
          <a:prstGeom prst="rect">
            <a:avLst/>
          </a:prstGeom>
          <a:solidFill>
            <a:schemeClr val="accent3">
              <a:lumMod val="40000"/>
              <a:lumOff val="6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smtClean="0">
                <a:solidFill>
                  <a:srgbClr val="0070C0"/>
                </a:solidFill>
              </a:rPr>
              <a:t>Evropa in Slovenija</a:t>
            </a:r>
            <a:endParaRPr lang="sl-SI" b="1" dirty="0">
              <a:solidFill>
                <a:srgbClr val="0070C0"/>
              </a:solidFill>
            </a:endParaRPr>
          </a:p>
        </p:txBody>
      </p:sp>
      <p:sp>
        <p:nvSpPr>
          <p:cNvPr id="6" name="Desna puščica 5"/>
          <p:cNvSpPr/>
          <p:nvPr/>
        </p:nvSpPr>
        <p:spPr>
          <a:xfrm rot="16200000">
            <a:off x="5969927" y="4581910"/>
            <a:ext cx="1740654" cy="360038"/>
          </a:xfrm>
          <a:prstGeom prst="rightArrow">
            <a:avLst>
              <a:gd name="adj1" fmla="val 50000"/>
              <a:gd name="adj2" fmla="val 46292"/>
            </a:avLst>
          </a:prstGeom>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uščica dol 6"/>
          <p:cNvSpPr/>
          <p:nvPr/>
        </p:nvSpPr>
        <p:spPr>
          <a:xfrm rot="19341756" flipH="1">
            <a:off x="5113292" y="2813796"/>
            <a:ext cx="413169" cy="813775"/>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xmlns="" val="2716618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7704" y="404664"/>
            <a:ext cx="6105525" cy="5400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 name="Raven povezovalnik 4"/>
          <p:cNvCxnSpPr/>
          <p:nvPr/>
        </p:nvCxnSpPr>
        <p:spPr>
          <a:xfrm flipH="1">
            <a:off x="2843808" y="2420888"/>
            <a:ext cx="4536504" cy="0"/>
          </a:xfrm>
          <a:prstGeom prst="line">
            <a:avLst/>
          </a:prstGeom>
          <a:ln w="38100">
            <a:solidFill>
              <a:srgbClr val="0000F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 name="Raven povezovalnik 2"/>
          <p:cNvCxnSpPr/>
          <p:nvPr/>
        </p:nvCxnSpPr>
        <p:spPr>
          <a:xfrm>
            <a:off x="2339752" y="2150622"/>
            <a:ext cx="4824536" cy="0"/>
          </a:xfrm>
          <a:prstGeom prst="line">
            <a:avLst/>
          </a:prstGeom>
          <a:ln w="38100">
            <a:solidFill>
              <a:schemeClr val="accent2">
                <a:lumMod val="60000"/>
                <a:lumOff val="40000"/>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6" name="Raven povezovalnik 5"/>
          <p:cNvCxnSpPr/>
          <p:nvPr/>
        </p:nvCxnSpPr>
        <p:spPr>
          <a:xfrm>
            <a:off x="3419872" y="4653136"/>
            <a:ext cx="3933526" cy="0"/>
          </a:xfrm>
          <a:prstGeom prst="line">
            <a:avLst/>
          </a:prstGeom>
          <a:ln w="38100">
            <a:solidFill>
              <a:srgbClr val="0000F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Raven povezovalnik 11"/>
          <p:cNvCxnSpPr/>
          <p:nvPr/>
        </p:nvCxnSpPr>
        <p:spPr>
          <a:xfrm>
            <a:off x="2267744" y="4437112"/>
            <a:ext cx="4176464" cy="0"/>
          </a:xfrm>
          <a:prstGeom prst="line">
            <a:avLst/>
          </a:prstGeom>
          <a:ln w="38100">
            <a:solidFill>
              <a:srgbClr val="FF0000"/>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8" name="Pravokotnik 17"/>
          <p:cNvSpPr/>
          <p:nvPr/>
        </p:nvSpPr>
        <p:spPr>
          <a:xfrm>
            <a:off x="6588224" y="980728"/>
            <a:ext cx="2232248"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spc="300" dirty="0" smtClean="0">
                <a:ln w="12700">
                  <a:solidFill>
                    <a:schemeClr val="tx2">
                      <a:satMod val="155000"/>
                    </a:schemeClr>
                  </a:solidFill>
                  <a:prstDash val="solid"/>
                </a:ln>
                <a:solidFill>
                  <a:schemeClr val="accent2"/>
                </a:solidFill>
                <a:effectLst>
                  <a:outerShdw blurRad="41275" dist="20320" dir="1800000" algn="tl" rotWithShape="0">
                    <a:srgbClr val="000000">
                      <a:alpha val="40000"/>
                    </a:srgbClr>
                  </a:outerShdw>
                </a:effectLst>
              </a:rPr>
              <a:t>Prognoza Eurostat za 2050</a:t>
            </a:r>
            <a:endParaRPr lang="sl-SI" b="1" spc="300" dirty="0">
              <a:ln w="12700">
                <a:solidFill>
                  <a:schemeClr val="tx2">
                    <a:satMod val="155000"/>
                  </a:schemeClr>
                </a:solidFill>
                <a:prstDash val="solid"/>
              </a:ln>
              <a:solidFill>
                <a:schemeClr val="accent2"/>
              </a:solidFill>
              <a:effectLst>
                <a:outerShdw blurRad="41275" dist="20320" dir="1800000" algn="tl" rotWithShape="0">
                  <a:srgbClr val="000000">
                    <a:alpha val="40000"/>
                  </a:srgbClr>
                </a:outerShdw>
              </a:effectLst>
            </a:endParaRPr>
          </a:p>
        </p:txBody>
      </p:sp>
      <p:cxnSp>
        <p:nvCxnSpPr>
          <p:cNvPr id="20" name="Raven povezovalnik 19"/>
          <p:cNvCxnSpPr/>
          <p:nvPr/>
        </p:nvCxnSpPr>
        <p:spPr>
          <a:xfrm>
            <a:off x="2699792" y="2204864"/>
            <a:ext cx="0" cy="22322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Pravokotnik 21"/>
          <p:cNvSpPr/>
          <p:nvPr/>
        </p:nvSpPr>
        <p:spPr>
          <a:xfrm>
            <a:off x="755576" y="2924944"/>
            <a:ext cx="2376264" cy="108012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700"/>
              </a:lnSpc>
            </a:pPr>
            <a:r>
              <a:rPr lang="sl-SI" sz="1600" b="1" dirty="0" smtClean="0">
                <a:solidFill>
                  <a:srgbClr val="FF0000"/>
                </a:solidFill>
              </a:rPr>
              <a:t>Nova definicija delovno aktivnega prebivalstva za čas med 20 in 70 letom življenja</a:t>
            </a:r>
            <a:endParaRPr lang="sl-SI" sz="1600" b="1" dirty="0">
              <a:solidFill>
                <a:srgbClr val="FF0000"/>
              </a:solidFill>
            </a:endParaRPr>
          </a:p>
        </p:txBody>
      </p:sp>
      <p:cxnSp>
        <p:nvCxnSpPr>
          <p:cNvPr id="25" name="Raven povezovalnik 24"/>
          <p:cNvCxnSpPr/>
          <p:nvPr/>
        </p:nvCxnSpPr>
        <p:spPr>
          <a:xfrm>
            <a:off x="7020272" y="2420888"/>
            <a:ext cx="0" cy="2213986"/>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
        <p:nvSpPr>
          <p:cNvPr id="26" name="Pravokotnik 25"/>
          <p:cNvSpPr/>
          <p:nvPr/>
        </p:nvSpPr>
        <p:spPr>
          <a:xfrm>
            <a:off x="6516216" y="2924944"/>
            <a:ext cx="2448272" cy="1296144"/>
          </a:xfrm>
          <a:prstGeom prst="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700"/>
              </a:lnSpc>
            </a:pPr>
            <a:r>
              <a:rPr lang="sl-SI" sz="1600" b="1" dirty="0" smtClean="0">
                <a:solidFill>
                  <a:srgbClr val="0000FF"/>
                </a:solidFill>
              </a:rPr>
              <a:t>Sedanja - 50 let stara definicija  delovno aktivnega prebivalstva določa čas med 15 in 65 letom življenja </a:t>
            </a:r>
            <a:endParaRPr lang="sl-SI" sz="1600" b="1" dirty="0">
              <a:solidFill>
                <a:srgbClr val="0000FF"/>
              </a:solidFill>
            </a:endParaRPr>
          </a:p>
        </p:txBody>
      </p:sp>
      <p:sp>
        <p:nvSpPr>
          <p:cNvPr id="2048" name="Pravokotnik 2047"/>
          <p:cNvSpPr/>
          <p:nvPr/>
        </p:nvSpPr>
        <p:spPr>
          <a:xfrm>
            <a:off x="899592" y="5949280"/>
            <a:ext cx="7632848" cy="648072"/>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2000"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Nujna je redefinicija delovno aktivnega prebivalstva in poudarek na intrageneracijskem  in </a:t>
            </a:r>
            <a:r>
              <a:rPr lang="sl-SI" sz="2000" b="1" dirty="0" err="1"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intergenarijskem</a:t>
            </a:r>
            <a:r>
              <a:rPr lang="sl-SI" sz="2000"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sodelovanju</a:t>
            </a:r>
            <a:endParaRPr lang="sl-SI" sz="2000"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4" name="Navzdol ukrivljena puščica 3"/>
          <p:cNvSpPr/>
          <p:nvPr/>
        </p:nvSpPr>
        <p:spPr>
          <a:xfrm>
            <a:off x="3836851" y="1155692"/>
            <a:ext cx="2232248" cy="833148"/>
          </a:xfrm>
          <a:prstGeom prst="curved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7" name="Levo ukrivljena puščica 6"/>
          <p:cNvSpPr/>
          <p:nvPr/>
        </p:nvSpPr>
        <p:spPr>
          <a:xfrm rot="5400000">
            <a:off x="4562288" y="1123016"/>
            <a:ext cx="515496" cy="1216152"/>
          </a:xfrm>
          <a:prstGeom prst="curvedLef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Tree>
    <p:extLst>
      <p:ext uri="{BB962C8B-B14F-4D97-AF65-F5344CB8AC3E}">
        <p14:creationId xmlns:p14="http://schemas.microsoft.com/office/powerpoint/2010/main" xmlns="" val="2619519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611560" y="260648"/>
            <a:ext cx="7992888" cy="50405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spc="3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Zaključek ali imamo možnosti ?</a:t>
            </a:r>
            <a:endParaRPr lang="sl-SI"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Pravokotnik 3"/>
          <p:cNvSpPr/>
          <p:nvPr/>
        </p:nvSpPr>
        <p:spPr>
          <a:xfrm>
            <a:off x="467544" y="986372"/>
            <a:ext cx="8496944" cy="5472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solidFill>
                <a:schemeClr val="tx1"/>
              </a:solidFill>
              <a:latin typeface="Candara" pitchFamily="34" charset="0"/>
            </a:endParaRPr>
          </a:p>
        </p:txBody>
      </p:sp>
      <p:sp>
        <p:nvSpPr>
          <p:cNvPr id="5" name="Pravokotnik 4"/>
          <p:cNvSpPr/>
          <p:nvPr/>
        </p:nvSpPr>
        <p:spPr>
          <a:xfrm>
            <a:off x="467544" y="917186"/>
            <a:ext cx="8496944" cy="5610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800"/>
              </a:spcBef>
              <a:buFont typeface="Arial" pitchFamily="34" charset="0"/>
              <a:buChar char="•"/>
            </a:pPr>
            <a:r>
              <a:rPr lang="sl-SI" dirty="0" smtClean="0">
                <a:solidFill>
                  <a:schemeClr val="tx1"/>
                </a:solidFill>
              </a:rPr>
              <a:t>Podatkov in izkazanih dejstev imamo dovolj (preveč) kako izbrati potrebno  smiselno in uporabno, tega še ne znamo?</a:t>
            </a:r>
          </a:p>
          <a:p>
            <a:pPr marL="285750" indent="-285750">
              <a:spcBef>
                <a:spcPts val="800"/>
              </a:spcBef>
              <a:buFont typeface="Arial" pitchFamily="34" charset="0"/>
              <a:buChar char="•"/>
            </a:pPr>
            <a:r>
              <a:rPr lang="sl-SI" dirty="0" smtClean="0">
                <a:solidFill>
                  <a:schemeClr val="tx1"/>
                </a:solidFill>
              </a:rPr>
              <a:t>Agenda </a:t>
            </a:r>
            <a:r>
              <a:rPr lang="sl-SI" dirty="0">
                <a:solidFill>
                  <a:schemeClr val="tx1"/>
                </a:solidFill>
              </a:rPr>
              <a:t>2020 in njen socialni del, majska priporočila evropskih institucij in naše sedanje </a:t>
            </a:r>
            <a:r>
              <a:rPr lang="sl-SI" dirty="0" smtClean="0">
                <a:solidFill>
                  <a:schemeClr val="tx1"/>
                </a:solidFill>
              </a:rPr>
              <a:t>tekoče razmere </a:t>
            </a:r>
            <a:r>
              <a:rPr lang="sl-SI" b="1" dirty="0">
                <a:solidFill>
                  <a:schemeClr val="tx1"/>
                </a:solidFill>
              </a:rPr>
              <a:t>opozarjajo </a:t>
            </a:r>
            <a:r>
              <a:rPr lang="sl-SI" b="1" dirty="0" smtClean="0">
                <a:solidFill>
                  <a:schemeClr val="tx1"/>
                </a:solidFill>
              </a:rPr>
              <a:t>tudi na </a:t>
            </a:r>
            <a:r>
              <a:rPr lang="sl-SI" b="1" dirty="0">
                <a:solidFill>
                  <a:schemeClr val="tx1"/>
                </a:solidFill>
              </a:rPr>
              <a:t>nujnost </a:t>
            </a:r>
            <a:r>
              <a:rPr lang="sl-SI" b="1" dirty="0" smtClean="0">
                <a:solidFill>
                  <a:schemeClr val="tx1"/>
                </a:solidFill>
              </a:rPr>
              <a:t>sprotnega in hitrega </a:t>
            </a:r>
            <a:r>
              <a:rPr lang="sl-SI" b="1" dirty="0">
                <a:solidFill>
                  <a:schemeClr val="tx1"/>
                </a:solidFill>
              </a:rPr>
              <a:t>ukrepanja in ne na </a:t>
            </a:r>
            <a:r>
              <a:rPr lang="sl-SI" b="1" dirty="0" smtClean="0">
                <a:solidFill>
                  <a:schemeClr val="tx1"/>
                </a:solidFill>
              </a:rPr>
              <a:t>potrebo  po novih strategijah in </a:t>
            </a:r>
            <a:r>
              <a:rPr lang="sl-SI" b="1" dirty="0" err="1" smtClean="0">
                <a:solidFill>
                  <a:schemeClr val="tx1"/>
                </a:solidFill>
              </a:rPr>
              <a:t>hitr</a:t>
            </a:r>
            <a:r>
              <a:rPr lang="sl-SI" b="1" dirty="0" smtClean="0">
                <a:solidFill>
                  <a:schemeClr val="tx1"/>
                </a:solidFill>
              </a:rPr>
              <a:t> razpoložljivi osnovah za odločanje.  </a:t>
            </a:r>
          </a:p>
          <a:p>
            <a:pPr marL="285750" indent="-285750">
              <a:spcBef>
                <a:spcPts val="800"/>
              </a:spcBef>
              <a:buFont typeface="Arial" pitchFamily="34" charset="0"/>
              <a:buChar char="•"/>
            </a:pPr>
            <a:r>
              <a:rPr lang="sl-SI" dirty="0" smtClean="0">
                <a:solidFill>
                  <a:schemeClr val="tx1"/>
                </a:solidFill>
              </a:rPr>
              <a:t>Ali še pogrešamo strategijo, ki je končala 2010?  Koliko veljajo slovenski stabilizacijski programi iz zadnjih let? </a:t>
            </a:r>
            <a:r>
              <a:rPr lang="sl-SI" b="1" dirty="0" smtClean="0">
                <a:solidFill>
                  <a:schemeClr val="tx1"/>
                </a:solidFill>
              </a:rPr>
              <a:t>Ali naj čakamo na uveljavljanje in podporo </a:t>
            </a:r>
            <a:r>
              <a:rPr lang="sl-SI" b="1" dirty="0" err="1" smtClean="0">
                <a:solidFill>
                  <a:schemeClr val="tx1"/>
                </a:solidFill>
              </a:rPr>
              <a:t>intrageneracij</a:t>
            </a:r>
            <a:r>
              <a:rPr lang="sl-SI" b="1" dirty="0" smtClean="0">
                <a:solidFill>
                  <a:schemeClr val="tx1"/>
                </a:solidFill>
              </a:rPr>
              <a:t>-</a:t>
            </a:r>
            <a:r>
              <a:rPr lang="sl-SI" b="1" dirty="0" err="1" smtClean="0">
                <a:solidFill>
                  <a:schemeClr val="tx1"/>
                </a:solidFill>
              </a:rPr>
              <a:t>skega</a:t>
            </a:r>
            <a:r>
              <a:rPr lang="sl-SI" b="1" dirty="0" smtClean="0">
                <a:solidFill>
                  <a:schemeClr val="tx1"/>
                </a:solidFill>
              </a:rPr>
              <a:t> sodelovanja pri sedanjih nosilcih institucionalnih oblik, ki so postali njihovi reformatorji?</a:t>
            </a:r>
          </a:p>
          <a:p>
            <a:pPr marL="285750" indent="-285750">
              <a:spcBef>
                <a:spcPts val="800"/>
              </a:spcBef>
              <a:buFont typeface="Arial" pitchFamily="34" charset="0"/>
              <a:buChar char="•"/>
            </a:pPr>
            <a:r>
              <a:rPr lang="sl-SI" dirty="0" smtClean="0">
                <a:solidFill>
                  <a:schemeClr val="tx1"/>
                </a:solidFill>
              </a:rPr>
              <a:t>Strategija, ki naj bi zagotovila izbrane možnosti </a:t>
            </a:r>
            <a:r>
              <a:rPr lang="sl-SI" b="1" dirty="0" smtClean="0">
                <a:solidFill>
                  <a:schemeClr val="tx1"/>
                </a:solidFill>
              </a:rPr>
              <a:t>za aktivno </a:t>
            </a:r>
            <a:r>
              <a:rPr lang="sl-SI" b="1" dirty="0">
                <a:solidFill>
                  <a:schemeClr val="tx1"/>
                </a:solidFill>
              </a:rPr>
              <a:t>staranje </a:t>
            </a:r>
            <a:r>
              <a:rPr lang="sl-SI" dirty="0">
                <a:solidFill>
                  <a:schemeClr val="tx1"/>
                </a:solidFill>
              </a:rPr>
              <a:t>naj bi bile </a:t>
            </a:r>
            <a:r>
              <a:rPr lang="sl-SI" dirty="0" smtClean="0">
                <a:solidFill>
                  <a:schemeClr val="tx1"/>
                </a:solidFill>
              </a:rPr>
              <a:t>pripravljena </a:t>
            </a:r>
            <a:r>
              <a:rPr lang="sl-SI" dirty="0">
                <a:solidFill>
                  <a:schemeClr val="tx1"/>
                </a:solidFill>
              </a:rPr>
              <a:t>v letu 2015 </a:t>
            </a:r>
            <a:r>
              <a:rPr lang="sl-SI" dirty="0" smtClean="0">
                <a:solidFill>
                  <a:schemeClr val="tx1"/>
                </a:solidFill>
              </a:rPr>
              <a:t>? </a:t>
            </a:r>
            <a:r>
              <a:rPr lang="sl-SI" b="1" dirty="0" smtClean="0">
                <a:solidFill>
                  <a:schemeClr val="tx1"/>
                </a:solidFill>
              </a:rPr>
              <a:t>Pričakovali bi, </a:t>
            </a:r>
            <a:r>
              <a:rPr lang="sl-SI" b="1" dirty="0">
                <a:solidFill>
                  <a:schemeClr val="tx1"/>
                </a:solidFill>
              </a:rPr>
              <a:t>da </a:t>
            </a:r>
            <a:r>
              <a:rPr lang="sl-SI" b="1" dirty="0" smtClean="0">
                <a:solidFill>
                  <a:schemeClr val="tx1"/>
                </a:solidFill>
              </a:rPr>
              <a:t>bi pristojni </a:t>
            </a:r>
            <a:r>
              <a:rPr lang="sl-SI" b="1" dirty="0">
                <a:solidFill>
                  <a:schemeClr val="tx1"/>
                </a:solidFill>
              </a:rPr>
              <a:t>v ministrstvih in </a:t>
            </a:r>
            <a:r>
              <a:rPr lang="sl-SI" b="1" dirty="0" smtClean="0">
                <a:solidFill>
                  <a:schemeClr val="tx1"/>
                </a:solidFill>
              </a:rPr>
              <a:t>institucijah, </a:t>
            </a:r>
            <a:r>
              <a:rPr lang="sl-SI" b="1" dirty="0">
                <a:solidFill>
                  <a:schemeClr val="tx1"/>
                </a:solidFill>
              </a:rPr>
              <a:t>ki pokrivajo vprašanja aktivnega </a:t>
            </a:r>
            <a:r>
              <a:rPr lang="sl-SI" b="1" dirty="0" smtClean="0">
                <a:solidFill>
                  <a:schemeClr val="tx1"/>
                </a:solidFill>
              </a:rPr>
              <a:t>in drugačnega staranja imeli stalno pripravljene analitične </a:t>
            </a:r>
            <a:r>
              <a:rPr lang="sl-SI" b="1" dirty="0">
                <a:solidFill>
                  <a:schemeClr val="tx1"/>
                </a:solidFill>
              </a:rPr>
              <a:t>osnove in </a:t>
            </a:r>
            <a:r>
              <a:rPr lang="sl-SI" b="1" dirty="0" smtClean="0">
                <a:solidFill>
                  <a:schemeClr val="tx1"/>
                </a:solidFill>
              </a:rPr>
              <a:t>podatke ter analitične skupine za podporo strateškemu  odločanju. </a:t>
            </a:r>
          </a:p>
          <a:p>
            <a:pPr marL="285750" indent="-285750">
              <a:spcBef>
                <a:spcPts val="800"/>
              </a:spcBef>
              <a:buFont typeface="Arial" pitchFamily="34" charset="0"/>
              <a:buChar char="•"/>
            </a:pPr>
            <a:r>
              <a:rPr lang="sl-SI" dirty="0" smtClean="0">
                <a:solidFill>
                  <a:schemeClr val="tx1"/>
                </a:solidFill>
              </a:rPr>
              <a:t>Ali </a:t>
            </a:r>
            <a:r>
              <a:rPr lang="sl-SI" b="1" dirty="0">
                <a:solidFill>
                  <a:schemeClr val="tx1"/>
                </a:solidFill>
              </a:rPr>
              <a:t>smo dovolj fleksibilni tudi v </a:t>
            </a:r>
            <a:r>
              <a:rPr lang="sl-SI" b="1" dirty="0" smtClean="0">
                <a:solidFill>
                  <a:schemeClr val="tx1"/>
                </a:solidFill>
              </a:rPr>
              <a:t>takih zadolženih institucijah</a:t>
            </a:r>
            <a:r>
              <a:rPr lang="sl-SI" dirty="0" smtClean="0">
                <a:solidFill>
                  <a:schemeClr val="tx1"/>
                </a:solidFill>
              </a:rPr>
              <a:t>, </a:t>
            </a:r>
            <a:r>
              <a:rPr lang="sl-SI" dirty="0">
                <a:solidFill>
                  <a:schemeClr val="tx1"/>
                </a:solidFill>
              </a:rPr>
              <a:t>če pričakujemo fleksibilnost </a:t>
            </a:r>
            <a:r>
              <a:rPr lang="sl-SI" dirty="0" smtClean="0">
                <a:solidFill>
                  <a:schemeClr val="tx1"/>
                </a:solidFill>
              </a:rPr>
              <a:t>in prilagodljivost pri </a:t>
            </a:r>
            <a:r>
              <a:rPr lang="sl-SI" dirty="0">
                <a:solidFill>
                  <a:schemeClr val="tx1"/>
                </a:solidFill>
              </a:rPr>
              <a:t>vseh </a:t>
            </a:r>
            <a:r>
              <a:rPr lang="sl-SI" dirty="0" smtClean="0">
                <a:solidFill>
                  <a:schemeClr val="tx1"/>
                </a:solidFill>
              </a:rPr>
              <a:t>drugih. </a:t>
            </a:r>
            <a:r>
              <a:rPr lang="sl-SI" dirty="0">
                <a:solidFill>
                  <a:schemeClr val="tx1"/>
                </a:solidFill>
              </a:rPr>
              <a:t>tudi pri zavarovancih in starejših. </a:t>
            </a:r>
            <a:endParaRPr lang="sl-SI" dirty="0" smtClean="0">
              <a:solidFill>
                <a:schemeClr val="tx1"/>
              </a:solidFill>
            </a:endParaRPr>
          </a:p>
          <a:p>
            <a:pPr marL="285750" indent="-285750">
              <a:spcBef>
                <a:spcPts val="800"/>
              </a:spcBef>
              <a:buFont typeface="Arial" pitchFamily="34" charset="0"/>
              <a:buChar char="•"/>
            </a:pPr>
            <a:r>
              <a:rPr lang="sl-SI" dirty="0" smtClean="0">
                <a:solidFill>
                  <a:schemeClr val="tx1"/>
                </a:solidFill>
              </a:rPr>
              <a:t>Za </a:t>
            </a:r>
            <a:r>
              <a:rPr lang="sl-SI" dirty="0">
                <a:solidFill>
                  <a:schemeClr val="tx1"/>
                </a:solidFill>
              </a:rPr>
              <a:t>to pa je treba </a:t>
            </a:r>
            <a:r>
              <a:rPr lang="sl-SI" dirty="0" smtClean="0">
                <a:solidFill>
                  <a:schemeClr val="tx1"/>
                </a:solidFill>
              </a:rPr>
              <a:t>dovolj dobro določiti </a:t>
            </a:r>
            <a:r>
              <a:rPr lang="sl-SI" dirty="0">
                <a:solidFill>
                  <a:schemeClr val="tx1"/>
                </a:solidFill>
              </a:rPr>
              <a:t>pojav ki </a:t>
            </a:r>
            <a:r>
              <a:rPr lang="sl-SI" dirty="0" smtClean="0">
                <a:solidFill>
                  <a:schemeClr val="tx1"/>
                </a:solidFill>
              </a:rPr>
              <a:t>,ga </a:t>
            </a:r>
            <a:r>
              <a:rPr lang="sl-SI" dirty="0">
                <a:solidFill>
                  <a:schemeClr val="tx1"/>
                </a:solidFill>
              </a:rPr>
              <a:t>bo spremljala in to je </a:t>
            </a:r>
            <a:r>
              <a:rPr lang="sl-SI" sz="2000" b="1" dirty="0" smtClean="0">
                <a:solidFill>
                  <a:schemeClr val="tx1"/>
                </a:solidFill>
              </a:rPr>
              <a:t>Razvoj </a:t>
            </a:r>
            <a:r>
              <a:rPr lang="sl-SI" sz="2000" b="1" dirty="0">
                <a:solidFill>
                  <a:schemeClr val="tx1"/>
                </a:solidFill>
              </a:rPr>
              <a:t>ter upravljanje dolgožive družbe </a:t>
            </a:r>
            <a:r>
              <a:rPr lang="sl-SI" sz="2000" b="1" dirty="0" smtClean="0">
                <a:solidFill>
                  <a:schemeClr val="tx1"/>
                </a:solidFill>
              </a:rPr>
              <a:t> oprto na dejstva in evidence (UNODE)</a:t>
            </a:r>
            <a:endParaRPr lang="sl-SI" dirty="0">
              <a:solidFill>
                <a:schemeClr val="tx1"/>
              </a:solidFill>
            </a:endParaRPr>
          </a:p>
        </p:txBody>
      </p:sp>
    </p:spTree>
    <p:extLst>
      <p:ext uri="{BB962C8B-B14F-4D97-AF65-F5344CB8AC3E}">
        <p14:creationId xmlns:p14="http://schemas.microsoft.com/office/powerpoint/2010/main" xmlns="" val="1211044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22414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p:cNvSpPr/>
          <p:nvPr/>
        </p:nvSpPr>
        <p:spPr>
          <a:xfrm>
            <a:off x="971600" y="6300028"/>
            <a:ext cx="7416824" cy="369332"/>
          </a:xfrm>
          <a:prstGeom prst="rect">
            <a:avLst/>
          </a:prstGeom>
        </p:spPr>
        <p:txBody>
          <a:bodyPr wrap="square">
            <a:spAutoFit/>
          </a:bodyPr>
          <a:lstStyle/>
          <a:p>
            <a:r>
              <a:rPr lang="sl-SI" sz="1100" dirty="0"/>
              <a:t>Kako zagotoviti starejšim v Sloveniji možnosti za zdravo in aktivno </a:t>
            </a:r>
            <a:r>
              <a:rPr lang="sl-SI" sz="1100" dirty="0" smtClean="0"/>
              <a:t>staranje </a:t>
            </a:r>
            <a:r>
              <a:rPr lang="sl-SI" sz="1100" dirty="0" err="1" smtClean="0"/>
              <a:t>30.septe</a:t>
            </a:r>
            <a:r>
              <a:rPr lang="sl-SI" sz="1100" dirty="0" smtClean="0"/>
              <a:t>,</a:t>
            </a:r>
            <a:r>
              <a:rPr lang="sl-SI" sz="1100" dirty="0" err="1" smtClean="0"/>
              <a:t>ber</a:t>
            </a:r>
            <a:r>
              <a:rPr lang="sl-SI" sz="1100" dirty="0" smtClean="0"/>
              <a:t> 2013.</a:t>
            </a:r>
            <a:r>
              <a:rPr lang="sl-SI" dirty="0"/>
              <a:t> </a:t>
            </a:r>
          </a:p>
        </p:txBody>
      </p:sp>
      <p:sp>
        <p:nvSpPr>
          <p:cNvPr id="5" name="Pravokotnik 4"/>
          <p:cNvSpPr/>
          <p:nvPr/>
        </p:nvSpPr>
        <p:spPr>
          <a:xfrm>
            <a:off x="971600" y="2708920"/>
            <a:ext cx="7147728" cy="3456384"/>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lnSpc>
                <a:spcPct val="150000"/>
              </a:lnSpc>
              <a:buFont typeface="Wingdings" pitchFamily="2" charset="2"/>
              <a:buChar char="q"/>
            </a:pPr>
            <a:r>
              <a:rPr lang="sl-SI" sz="1600" b="1" dirty="0" smtClean="0">
                <a:solidFill>
                  <a:schemeClr val="accent4">
                    <a:lumMod val="50000"/>
                  </a:schemeClr>
                </a:solidFill>
              </a:rPr>
              <a:t>Svetovni dan starejših  praznujemo najmanj 10 let – veliko napisanega</a:t>
            </a:r>
          </a:p>
          <a:p>
            <a:pPr marL="285750" indent="-285750" algn="ctr">
              <a:lnSpc>
                <a:spcPct val="150000"/>
              </a:lnSpc>
              <a:buFont typeface="Wingdings" pitchFamily="2" charset="2"/>
              <a:buChar char="q"/>
            </a:pPr>
            <a:r>
              <a:rPr lang="sl-SI" sz="1600" b="1" dirty="0" smtClean="0">
                <a:solidFill>
                  <a:schemeClr val="accent4">
                    <a:lumMod val="50000"/>
                  </a:schemeClr>
                </a:solidFill>
              </a:rPr>
              <a:t>Imamo gradiva najmanj iz 10  f3žo ter drugih posvetov </a:t>
            </a:r>
          </a:p>
          <a:p>
            <a:pPr marL="285750" indent="-285750" algn="ctr">
              <a:lnSpc>
                <a:spcPct val="150000"/>
              </a:lnSpc>
              <a:buFont typeface="Wingdings" pitchFamily="2" charset="2"/>
              <a:buChar char="q"/>
            </a:pPr>
            <a:r>
              <a:rPr lang="sl-SI" sz="1600" b="1" dirty="0" smtClean="0">
                <a:solidFill>
                  <a:schemeClr val="accent4">
                    <a:lumMod val="50000"/>
                  </a:schemeClr>
                </a:solidFill>
              </a:rPr>
              <a:t>Mednarodno leto medgeneracijskega  sodelovanja  je za nami</a:t>
            </a:r>
          </a:p>
          <a:p>
            <a:pPr marL="285750" indent="-285750" algn="ctr">
              <a:lnSpc>
                <a:spcPct val="150000"/>
              </a:lnSpc>
              <a:buFont typeface="Wingdings" pitchFamily="2" charset="2"/>
              <a:buChar char="q"/>
            </a:pPr>
            <a:r>
              <a:rPr lang="sl-SI" sz="1600" b="1" dirty="0" smtClean="0">
                <a:solidFill>
                  <a:schemeClr val="accent4">
                    <a:lumMod val="50000"/>
                  </a:schemeClr>
                </a:solidFill>
              </a:rPr>
              <a:t>Evropsko leto boja poti revščini (zaveze), so tudi za nami  </a:t>
            </a:r>
          </a:p>
          <a:p>
            <a:pPr marL="285750" indent="-285750" algn="ctr">
              <a:lnSpc>
                <a:spcPct val="150000"/>
              </a:lnSpc>
              <a:buFont typeface="Wingdings" pitchFamily="2" charset="2"/>
              <a:buChar char="q"/>
            </a:pPr>
            <a:r>
              <a:rPr lang="sl-SI" sz="1600" b="1" dirty="0" smtClean="0">
                <a:solidFill>
                  <a:schemeClr val="accent4">
                    <a:lumMod val="50000"/>
                  </a:schemeClr>
                </a:solidFill>
              </a:rPr>
              <a:t>Stockholmsko zavezo  smo pozabili – (ne samo mi)</a:t>
            </a:r>
          </a:p>
          <a:p>
            <a:pPr marL="285750" indent="-285750" algn="ctr">
              <a:lnSpc>
                <a:spcPct val="150000"/>
              </a:lnSpc>
              <a:buFont typeface="Wingdings" pitchFamily="2" charset="2"/>
              <a:buChar char="q"/>
            </a:pPr>
            <a:r>
              <a:rPr lang="sl-SI" sz="1600" b="1" dirty="0" smtClean="0">
                <a:solidFill>
                  <a:schemeClr val="accent4">
                    <a:lumMod val="50000"/>
                  </a:schemeClr>
                </a:solidFill>
              </a:rPr>
              <a:t>2008  Štirje stebri za boj proti revščini (čas predsedovanja EU)</a:t>
            </a:r>
          </a:p>
          <a:p>
            <a:pPr marL="285750" indent="-285750" algn="ctr">
              <a:lnSpc>
                <a:spcPct val="150000"/>
              </a:lnSpc>
              <a:buFont typeface="Wingdings" pitchFamily="2" charset="2"/>
              <a:buChar char="q"/>
            </a:pPr>
            <a:r>
              <a:rPr lang="sl-SI" sz="1600" b="1" dirty="0" smtClean="0">
                <a:solidFill>
                  <a:schemeClr val="accent4">
                    <a:lumMod val="50000"/>
                  </a:schemeClr>
                </a:solidFill>
              </a:rPr>
              <a:t>Resolucije in strategije za področje dolgožive družbe in varnosti starejših so obstale že v pripravah . Imamo pa Agendo 2020  socialni del in</a:t>
            </a:r>
          </a:p>
          <a:p>
            <a:pPr algn="ctr">
              <a:lnSpc>
                <a:spcPct val="150000"/>
              </a:lnSpc>
            </a:pPr>
            <a:r>
              <a:rPr lang="sl-SI" sz="2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Zelo stroga priporočila Sveta EU, maj 2013 pa so tu</a:t>
            </a:r>
            <a:r>
              <a:rPr lang="sl-SI" sz="1600" b="1" dirty="0" smtClean="0">
                <a:solidFill>
                  <a:schemeClr val="accent4">
                    <a:lumMod val="50000"/>
                  </a:schemeClr>
                </a:solidFill>
              </a:rPr>
              <a:t>.</a:t>
            </a:r>
          </a:p>
          <a:p>
            <a:pPr marL="285750" indent="-285750" algn="ctr">
              <a:lnSpc>
                <a:spcPct val="150000"/>
              </a:lnSpc>
              <a:buFont typeface="Wingdings" pitchFamily="2" charset="2"/>
              <a:buChar char="q"/>
            </a:pPr>
            <a:endParaRPr lang="sl-SI" sz="1600" b="1" dirty="0">
              <a:solidFill>
                <a:schemeClr val="accent4">
                  <a:lumMod val="50000"/>
                </a:schemeClr>
              </a:solidFill>
            </a:endParaRPr>
          </a:p>
        </p:txBody>
      </p:sp>
      <p:sp>
        <p:nvSpPr>
          <p:cNvPr id="3" name="Pravokotnik 2"/>
          <p:cNvSpPr/>
          <p:nvPr/>
        </p:nvSpPr>
        <p:spPr>
          <a:xfrm>
            <a:off x="495752" y="1196752"/>
            <a:ext cx="8424936"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l-SI"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endParaRPr lang="sl-SI"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endParaRPr lang="sl-SI"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endParaRPr lang="sl-SI"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mj-lt"/>
            </a:endParaRPr>
          </a:p>
          <a:p>
            <a:pPr algn="ctr"/>
            <a:r>
              <a:rPr lang="sl-SI" sz="2400" b="1" spc="300"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„Starejši </a:t>
            </a:r>
            <a:r>
              <a:rPr lang="sl-SI" sz="2400" b="1" spc="300"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kot statistična kategorija </a:t>
            </a:r>
            <a:r>
              <a:rPr lang="sl-SI" sz="2000" b="1" spc="300"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v </a:t>
            </a:r>
            <a:r>
              <a:rPr lang="sl-SI" sz="2000" b="1" spc="300"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Sloveniji „ </a:t>
            </a:r>
          </a:p>
          <a:p>
            <a:pPr algn="ctr"/>
            <a:endParaRPr lang="sl-SI" sz="2000" dirty="0" smtClean="0">
              <a:solidFill>
                <a:srgbClr val="660033"/>
              </a:solidFill>
            </a:endParaRPr>
          </a:p>
          <a:p>
            <a:pPr algn="ctr"/>
            <a:r>
              <a:rPr lang="sl-SI" sz="1600" dirty="0" smtClean="0">
                <a:solidFill>
                  <a:srgbClr val="660033"/>
                </a:solidFill>
              </a:rPr>
              <a:t>Sem imel na </a:t>
            </a:r>
            <a:r>
              <a:rPr lang="sl-SI" sz="1600" b="1" spc="300"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„Okrogli mizi </a:t>
            </a:r>
            <a:r>
              <a:rPr lang="sl-SI" sz="1600" b="1" spc="300"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o pravicah starejših v </a:t>
            </a:r>
            <a:r>
              <a:rPr lang="sl-SI" sz="1600" b="1" spc="300"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Sloveniji“, </a:t>
            </a:r>
          </a:p>
          <a:p>
            <a:pPr algn="ctr"/>
            <a:r>
              <a:rPr lang="sl-SI" sz="1600" dirty="0" smtClean="0">
                <a:solidFill>
                  <a:srgbClr val="660033"/>
                </a:solidFill>
              </a:rPr>
              <a:t>10.6.2013</a:t>
            </a:r>
            <a:r>
              <a:rPr lang="sl-SI" sz="1600" dirty="0">
                <a:solidFill>
                  <a:srgbClr val="660033"/>
                </a:solidFill>
              </a:rPr>
              <a:t>., </a:t>
            </a:r>
            <a:r>
              <a:rPr lang="sl-SI" sz="1600" dirty="0" smtClean="0">
                <a:solidFill>
                  <a:srgbClr val="660033"/>
                </a:solidFill>
              </a:rPr>
              <a:t>v prostorih Državnega </a:t>
            </a:r>
            <a:r>
              <a:rPr lang="sl-SI" sz="1600" dirty="0">
                <a:solidFill>
                  <a:srgbClr val="660033"/>
                </a:solidFill>
              </a:rPr>
              <a:t>sveta </a:t>
            </a:r>
            <a:r>
              <a:rPr lang="sl-SI" sz="1600" dirty="0" smtClean="0">
                <a:solidFill>
                  <a:srgbClr val="660033"/>
                </a:solidFill>
              </a:rPr>
              <a:t>RS. </a:t>
            </a:r>
            <a:r>
              <a:rPr lang="sl-SI" sz="1600" dirty="0" smtClean="0">
                <a:solidFill>
                  <a:srgbClr val="7030A0"/>
                </a:solidFill>
              </a:rPr>
              <a:t>Opozarjam še na druge vire in dogodke izbor</a:t>
            </a:r>
            <a:endParaRPr lang="sl-SI" sz="1600" dirty="0">
              <a:solidFill>
                <a:srgbClr val="7030A0"/>
              </a:solidFill>
            </a:endParaRPr>
          </a:p>
          <a:p>
            <a:pPr algn="ctr"/>
            <a:endParaRPr lang="sl-SI" b="1"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p:txBody>
      </p:sp>
      <p:sp>
        <p:nvSpPr>
          <p:cNvPr id="6" name="Naslov 5"/>
          <p:cNvSpPr>
            <a:spLocks noGrp="1"/>
          </p:cNvSpPr>
          <p:nvPr>
            <p:ph type="ctrTitle"/>
          </p:nvPr>
        </p:nvSpPr>
        <p:spPr>
          <a:xfrm>
            <a:off x="346928" y="332656"/>
            <a:ext cx="8113504" cy="410977"/>
          </a:xfrm>
        </p:spPr>
        <p:txBody>
          <a:bodyPr>
            <a:noAutofit/>
          </a:bodyPr>
          <a:lstStyle/>
          <a:p>
            <a:r>
              <a:rPr lang="sl-SI" sz="1800" b="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Uvodne misli in opombe</a:t>
            </a:r>
            <a:endParaRPr lang="sl-SI" sz="1800"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7" name="Pravokotnik 6"/>
          <p:cNvSpPr/>
          <p:nvPr/>
        </p:nvSpPr>
        <p:spPr>
          <a:xfrm>
            <a:off x="495752" y="764704"/>
            <a:ext cx="8252712" cy="2700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solidFill>
                  <a:schemeClr val="accent6">
                    <a:lumMod val="50000"/>
                  </a:schemeClr>
                </a:solidFill>
              </a:rPr>
              <a:t>Predavanje  z naslovom </a:t>
            </a:r>
            <a:endParaRPr lang="sl-SI" dirty="0">
              <a:solidFill>
                <a:schemeClr val="accent6">
                  <a:lumMod val="50000"/>
                </a:schemeClr>
              </a:solidFill>
            </a:endParaRPr>
          </a:p>
        </p:txBody>
      </p:sp>
    </p:spTree>
    <p:extLst>
      <p:ext uri="{BB962C8B-B14F-4D97-AF65-F5344CB8AC3E}">
        <p14:creationId xmlns:p14="http://schemas.microsoft.com/office/powerpoint/2010/main" xmlns="" val="1653008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612"/>
          </a:xfrm>
        </p:spPr>
        <p:txBody>
          <a:bodyPr rtlCol="0">
            <a:noAutofit/>
          </a:bodyPr>
          <a:lstStyle/>
          <a:p>
            <a:pPr fontAlgn="auto">
              <a:spcAft>
                <a:spcPts val="0"/>
              </a:spcAft>
              <a:defRPr/>
            </a:pPr>
            <a:r>
              <a:rPr lang="sl-SI" sz="1800" b="1" dirty="0" smtClean="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rPr>
              <a:t>Pojavi ABCDE  in dolgoživa družbe</a:t>
            </a:r>
            <a:endParaRPr lang="sl-SI" sz="1800" b="1"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endParaRPr>
          </a:p>
        </p:txBody>
      </p:sp>
      <p:sp>
        <p:nvSpPr>
          <p:cNvPr id="3" name="Rectangle 2"/>
          <p:cNvSpPr/>
          <p:nvPr/>
        </p:nvSpPr>
        <p:spPr>
          <a:xfrm>
            <a:off x="0" y="620688"/>
            <a:ext cx="9144000" cy="633732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sl-SI" dirty="0">
              <a:solidFill>
                <a:schemeClr val="tx1"/>
              </a:solidFill>
            </a:endParaRPr>
          </a:p>
        </p:txBody>
      </p:sp>
      <p:sp>
        <p:nvSpPr>
          <p:cNvPr id="4" name="Title 1"/>
          <p:cNvSpPr txBox="1">
            <a:spLocks/>
          </p:cNvSpPr>
          <p:nvPr/>
        </p:nvSpPr>
        <p:spPr>
          <a:xfrm>
            <a:off x="179388" y="6381750"/>
            <a:ext cx="3754437" cy="287338"/>
          </a:xfrm>
          <a:prstGeom prst="rect">
            <a:avLst/>
          </a:prstGeom>
          <a:ln>
            <a:noFill/>
          </a:ln>
        </p:spPr>
        <p:txBody>
          <a:bodyPr anchor="ctr"/>
          <a:lstStyle/>
          <a:p>
            <a:pPr algn="ctr" fontAlgn="auto">
              <a:spcAft>
                <a:spcPts val="0"/>
              </a:spcAft>
              <a:defRPr/>
            </a:pPr>
            <a:r>
              <a:rPr lang="sl-SI" sz="1100" b="1" dirty="0">
                <a:ln w="12700">
                  <a:solidFill>
                    <a:schemeClr val="tx2">
                      <a:satMod val="155000"/>
                    </a:schemeClr>
                  </a:solidFill>
                  <a:prstDash val="solid"/>
                </a:ln>
                <a:solidFill>
                  <a:schemeClr val="accent2"/>
                </a:solidFill>
                <a:effectLst>
                  <a:outerShdw blurRad="41275" dist="20320" dir="1800000" algn="tl" rotWithShape="0">
                    <a:srgbClr val="000000">
                      <a:alpha val="40000"/>
                    </a:srgbClr>
                  </a:outerShdw>
                </a:effectLst>
              </a:rPr>
              <a:t>HELPS</a:t>
            </a:r>
            <a:r>
              <a:rPr lang="sl-SI" sz="1100" b="1" dirty="0">
                <a:solidFill>
                  <a:schemeClr val="tx2">
                    <a:lumMod val="75000"/>
                  </a:schemeClr>
                </a:solidFill>
              </a:rPr>
              <a:t>-predstavitev-kratka-prosinec 2013</a:t>
            </a:r>
          </a:p>
          <a:p>
            <a:pPr algn="ctr" fontAlgn="auto">
              <a:spcAft>
                <a:spcPts val="0"/>
              </a:spcAft>
              <a:defRPr/>
            </a:pPr>
            <a:endParaRPr lang="sl-SI" sz="1100" b="1" dirty="0">
              <a:solidFill>
                <a:schemeClr val="accent6">
                  <a:lumMod val="50000"/>
                </a:schemeClr>
              </a:solidFill>
              <a:latin typeface="+mj-lt"/>
              <a:ea typeface="+mj-ea"/>
              <a:cs typeface="+mj-cs"/>
            </a:endParaRPr>
          </a:p>
        </p:txBody>
      </p:sp>
      <p:sp>
        <p:nvSpPr>
          <p:cNvPr id="5" name="Slide Number Placeholder 4"/>
          <p:cNvSpPr>
            <a:spLocks noGrp="1"/>
          </p:cNvSpPr>
          <p:nvPr>
            <p:ph type="sldNum" sz="quarter" idx="12"/>
          </p:nvPr>
        </p:nvSpPr>
        <p:spPr/>
        <p:txBody>
          <a:bodyPr/>
          <a:lstStyle/>
          <a:p>
            <a:pPr>
              <a:defRPr/>
            </a:pPr>
            <a:fld id="{41E0D479-A6DD-486B-9D73-3E94F5A85163}" type="slidenum">
              <a:rPr lang="sl-SI"/>
              <a:pPr>
                <a:defRPr/>
              </a:pPr>
              <a:t>3</a:t>
            </a:fld>
            <a:endParaRPr lang="sl-SI"/>
          </a:p>
        </p:txBody>
      </p:sp>
      <p:sp>
        <p:nvSpPr>
          <p:cNvPr id="29701" name="Rectangle 2"/>
          <p:cNvSpPr>
            <a:spLocks noChangeArrowheads="1"/>
          </p:cNvSpPr>
          <p:nvPr/>
        </p:nvSpPr>
        <p:spPr bwMode="auto">
          <a:xfrm>
            <a:off x="107504" y="422842"/>
            <a:ext cx="8928992" cy="6109365"/>
          </a:xfrm>
          <a:prstGeom prst="rect">
            <a:avLst/>
          </a:prstGeom>
          <a:solidFill>
            <a:schemeClr val="accent5">
              <a:lumMod val="20000"/>
              <a:lumOff val="80000"/>
            </a:schemeClr>
          </a:solidFill>
          <a:ln w="9525">
            <a:noFill/>
            <a:miter lim="800000"/>
            <a:headEnd/>
            <a:tailEnd/>
          </a:ln>
        </p:spPr>
        <p:txBody>
          <a:bodyPr wrap="square" anchor="ctr">
            <a:spAutoFit/>
          </a:bodyPr>
          <a:lstStyle/>
          <a:p>
            <a:pPr algn="just">
              <a:tabLst>
                <a:tab pos="5029200" algn="dec"/>
              </a:tabLst>
            </a:pPr>
            <a:r>
              <a:rPr lang="sl-SI" sz="1600" dirty="0">
                <a:solidFill>
                  <a:schemeClr val="accent5">
                    <a:lumMod val="75000"/>
                  </a:schemeClr>
                </a:solidFill>
                <a:ea typeface="Times New Roman" pitchFamily="18" charset="0"/>
                <a:cs typeface="Arial" charset="0"/>
              </a:rPr>
              <a:t>Nekaj z demografskim prehodom  povezanih novih poudarkov navajamo. </a:t>
            </a:r>
            <a:r>
              <a:rPr lang="sl-SI" sz="1100" dirty="0" smtClean="0">
                <a:solidFill>
                  <a:schemeClr val="accent5">
                    <a:lumMod val="75000"/>
                  </a:schemeClr>
                </a:solidFill>
                <a:ea typeface="Times New Roman" pitchFamily="18" charset="0"/>
                <a:cs typeface="Arial" charset="0"/>
              </a:rPr>
              <a:t>avtor Žiga Turk: </a:t>
            </a:r>
            <a:endParaRPr lang="sl-SI" sz="1600" dirty="0">
              <a:solidFill>
                <a:schemeClr val="accent5">
                  <a:lumMod val="75000"/>
                </a:schemeClr>
              </a:solidFill>
              <a:ea typeface="Times New Roman" pitchFamily="18" charset="0"/>
              <a:cs typeface="Arial" charset="0"/>
            </a:endParaRPr>
          </a:p>
          <a:p>
            <a:pPr algn="just">
              <a:tabLst>
                <a:tab pos="5029200" algn="dec"/>
              </a:tabLst>
            </a:pPr>
            <a:r>
              <a:rPr lang="sl-SI" sz="1100" dirty="0">
                <a:solidFill>
                  <a:schemeClr val="accent5">
                    <a:lumMod val="75000"/>
                  </a:schemeClr>
                </a:solidFill>
                <a:ea typeface="Times New Roman" pitchFamily="18" charset="0"/>
                <a:cs typeface="Arial" charset="0"/>
              </a:rPr>
              <a:t>Okrogla miza (OECD in SURS) o merjenju in uporabi podatkov o družbenem </a:t>
            </a:r>
            <a:r>
              <a:rPr lang="sl-SI" sz="1100" dirty="0" smtClean="0">
                <a:solidFill>
                  <a:schemeClr val="accent5">
                    <a:lumMod val="75000"/>
                  </a:schemeClr>
                </a:solidFill>
                <a:ea typeface="Times New Roman" pitchFamily="18" charset="0"/>
                <a:cs typeface="Arial" charset="0"/>
              </a:rPr>
              <a:t>napredku  </a:t>
            </a:r>
            <a:r>
              <a:rPr lang="sl-SI" sz="1100" dirty="0">
                <a:solidFill>
                  <a:schemeClr val="accent5">
                    <a:lumMod val="75000"/>
                  </a:schemeClr>
                </a:solidFill>
                <a:ea typeface="Times New Roman" pitchFamily="18" charset="0"/>
                <a:cs typeface="Arial" charset="0"/>
              </a:rPr>
              <a:t>in blaginji 29. 11. 2010. Brdo pri Kranju, </a:t>
            </a:r>
          </a:p>
          <a:p>
            <a:pPr algn="just" eaLnBrk="0" hangingPunct="0">
              <a:tabLst>
                <a:tab pos="5029200" algn="dec"/>
              </a:tabLst>
            </a:pPr>
            <a:endParaRPr lang="sl-SI" sz="1600" dirty="0">
              <a:solidFill>
                <a:schemeClr val="accent2">
                  <a:lumMod val="75000"/>
                </a:schemeClr>
              </a:solidFill>
              <a:ea typeface="Times New Roman" pitchFamily="18" charset="0"/>
              <a:cs typeface="Arial" charset="0"/>
            </a:endParaRPr>
          </a:p>
          <a:p>
            <a:pPr algn="just" eaLnBrk="0" hangingPunct="0">
              <a:tabLst>
                <a:tab pos="5029200" algn="dec"/>
              </a:tabLst>
            </a:pPr>
            <a:r>
              <a:rPr lang="sl-SI" sz="2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a typeface="Times New Roman" pitchFamily="18" charset="0"/>
                <a:cs typeface="Arial" charset="0"/>
              </a:rPr>
              <a:t>A - </a:t>
            </a:r>
            <a:r>
              <a:rPr lang="sl-SI" sz="2000" b="1" spc="300"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a typeface="Times New Roman" pitchFamily="18" charset="0"/>
                <a:cs typeface="Arial" charset="0"/>
              </a:rPr>
              <a:t>Automatization</a:t>
            </a:r>
            <a:r>
              <a:rPr lang="sl-SI" b="1" spc="300" dirty="0">
                <a:solidFill>
                  <a:schemeClr val="accent2">
                    <a:lumMod val="75000"/>
                  </a:schemeClr>
                </a:solidFill>
                <a:ea typeface="Times New Roman" pitchFamily="18" charset="0"/>
                <a:cs typeface="Arial" charset="0"/>
              </a:rPr>
              <a:t>,</a:t>
            </a:r>
            <a:r>
              <a:rPr lang="sl-SI" spc="300" dirty="0">
                <a:solidFill>
                  <a:schemeClr val="accent2">
                    <a:lumMod val="75000"/>
                  </a:schemeClr>
                </a:solidFill>
                <a:ea typeface="Times New Roman" pitchFamily="18" charset="0"/>
                <a:cs typeface="Arial" charset="0"/>
              </a:rPr>
              <a:t>  </a:t>
            </a:r>
            <a:r>
              <a:rPr lang="sl-SI" dirty="0">
                <a:solidFill>
                  <a:schemeClr val="accent2">
                    <a:lumMod val="75000"/>
                  </a:schemeClr>
                </a:solidFill>
                <a:ea typeface="Times New Roman" pitchFamily="18" charset="0"/>
                <a:cs typeface="Arial" charset="0"/>
              </a:rPr>
              <a:t>Avtomatizacija (vsega, kar je mogoče). </a:t>
            </a:r>
            <a:r>
              <a:rPr lang="sl-SI" dirty="0" smtClean="0">
                <a:solidFill>
                  <a:schemeClr val="accent2">
                    <a:lumMod val="75000"/>
                  </a:schemeClr>
                </a:solidFill>
                <a:ea typeface="Times New Roman" pitchFamily="18" charset="0"/>
                <a:cs typeface="Arial" charset="0"/>
              </a:rPr>
              <a:t>3. ali 4. </a:t>
            </a:r>
            <a:r>
              <a:rPr lang="sl-SI" dirty="0">
                <a:solidFill>
                  <a:schemeClr val="accent2">
                    <a:lumMod val="75000"/>
                  </a:schemeClr>
                </a:solidFill>
                <a:ea typeface="Times New Roman" pitchFamily="18" charset="0"/>
                <a:cs typeface="Arial" charset="0"/>
              </a:rPr>
              <a:t>industrijska </a:t>
            </a:r>
            <a:r>
              <a:rPr lang="sl-SI" dirty="0" smtClean="0">
                <a:solidFill>
                  <a:schemeClr val="accent2">
                    <a:lumMod val="75000"/>
                  </a:schemeClr>
                </a:solidFill>
                <a:ea typeface="Times New Roman" pitchFamily="18" charset="0"/>
                <a:cs typeface="Arial" charset="0"/>
              </a:rPr>
              <a:t>revolucija. </a:t>
            </a:r>
            <a:endParaRPr lang="sl-SI" dirty="0">
              <a:solidFill>
                <a:schemeClr val="accent2">
                  <a:lumMod val="75000"/>
                </a:schemeClr>
              </a:solidFill>
              <a:ea typeface="Times New Roman" pitchFamily="18" charset="0"/>
              <a:cs typeface="Arial" charset="0"/>
            </a:endParaRPr>
          </a:p>
          <a:p>
            <a:pPr algn="just" eaLnBrk="0" hangingPunct="0">
              <a:tabLst>
                <a:tab pos="5029200" algn="dec"/>
              </a:tabLst>
            </a:pPr>
            <a:endParaRPr lang="sl-SI" dirty="0">
              <a:solidFill>
                <a:schemeClr val="accent2">
                  <a:lumMod val="75000"/>
                </a:schemeClr>
              </a:solidFill>
              <a:ea typeface="Times New Roman" pitchFamily="18" charset="0"/>
              <a:cs typeface="Arial" charset="0"/>
            </a:endParaRPr>
          </a:p>
          <a:p>
            <a:pPr algn="just" eaLnBrk="0" hangingPunct="0">
              <a:tabLst>
                <a:tab pos="5029200" algn="dec"/>
              </a:tabLst>
            </a:pPr>
            <a:r>
              <a:rPr lang="sl-SI"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a typeface="Times New Roman" pitchFamily="18" charset="0"/>
                <a:cs typeface="Arial" charset="0"/>
              </a:rPr>
              <a:t>B - </a:t>
            </a:r>
            <a:r>
              <a:rPr lang="sl-SI" b="1" spc="3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a typeface="Times New Roman" pitchFamily="18" charset="0"/>
                <a:cs typeface="Arial" charset="0"/>
              </a:rPr>
              <a:t>BRIIC</a:t>
            </a:r>
            <a:r>
              <a:rPr lang="sl-SI" b="1" spc="300" dirty="0">
                <a:solidFill>
                  <a:srgbClr val="C00000"/>
                </a:solidFill>
                <a:ea typeface="Times New Roman" pitchFamily="18" charset="0"/>
                <a:cs typeface="Arial" charset="0"/>
              </a:rPr>
              <a:t>,</a:t>
            </a:r>
            <a:r>
              <a:rPr lang="sl-SI" b="1" spc="300" dirty="0">
                <a:solidFill>
                  <a:schemeClr val="accent2">
                    <a:lumMod val="75000"/>
                  </a:schemeClr>
                </a:solidFill>
                <a:ea typeface="Times New Roman" pitchFamily="18" charset="0"/>
                <a:cs typeface="Arial" charset="0"/>
              </a:rPr>
              <a:t>  </a:t>
            </a:r>
            <a:r>
              <a:rPr lang="sl-SI" dirty="0">
                <a:solidFill>
                  <a:schemeClr val="accent2">
                    <a:lumMod val="75000"/>
                  </a:schemeClr>
                </a:solidFill>
                <a:ea typeface="Times New Roman" pitchFamily="18" charset="0"/>
                <a:cs typeface="Arial" charset="0"/>
              </a:rPr>
              <a:t>Brazilija, Rusija, Indija, Indonezija, Kitajska, hitro rastoče nove ekonomije </a:t>
            </a:r>
          </a:p>
          <a:p>
            <a:pPr algn="just" eaLnBrk="0" hangingPunct="0">
              <a:tabLst>
                <a:tab pos="5029200" algn="dec"/>
              </a:tabLst>
            </a:pPr>
            <a:r>
              <a:rPr lang="sl-SI" dirty="0">
                <a:solidFill>
                  <a:schemeClr val="accent2">
                    <a:lumMod val="75000"/>
                  </a:schemeClr>
                </a:solidFill>
                <a:ea typeface="Times New Roman" pitchFamily="18" charset="0"/>
                <a:cs typeface="Arial" charset="0"/>
              </a:rPr>
              <a:t>bodo narekovale razvoj, z zmanjšano funkcijo socialne države po naših ─ zahodnih merilih. </a:t>
            </a:r>
            <a:r>
              <a:rPr lang="sl-SI" dirty="0" smtClean="0">
                <a:solidFill>
                  <a:schemeClr val="accent2">
                    <a:lumMod val="75000"/>
                  </a:schemeClr>
                </a:solidFill>
                <a:ea typeface="Times New Roman" pitchFamily="18" charset="0"/>
                <a:cs typeface="Arial" charset="0"/>
              </a:rPr>
              <a:t> Druga stran PIIGS Ciper in še kdo reformirajo socialno državo.</a:t>
            </a:r>
            <a:endParaRPr lang="sl-SI" dirty="0">
              <a:solidFill>
                <a:schemeClr val="accent2">
                  <a:lumMod val="75000"/>
                </a:schemeClr>
              </a:solidFill>
              <a:cs typeface="Arial" charset="0"/>
            </a:endParaRPr>
          </a:p>
          <a:p>
            <a:pPr algn="just" eaLnBrk="0" hangingPunct="0">
              <a:tabLst>
                <a:tab pos="5029200" algn="dec"/>
              </a:tabLst>
            </a:pPr>
            <a:endParaRPr lang="sl-SI" dirty="0">
              <a:solidFill>
                <a:schemeClr val="accent2">
                  <a:lumMod val="75000"/>
                </a:schemeClr>
              </a:solidFill>
              <a:cs typeface="Times New Roman" pitchFamily="18" charset="0"/>
            </a:endParaRPr>
          </a:p>
          <a:p>
            <a:pPr algn="just" eaLnBrk="0" hangingPunct="0">
              <a:tabLst>
                <a:tab pos="5029200" algn="dec"/>
              </a:tabLst>
            </a:pPr>
            <a:r>
              <a:rPr lang="sl-SI" sz="2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C - </a:t>
            </a:r>
            <a:r>
              <a:rPr lang="sl-SI" sz="2000" b="1" spc="300"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Climat</a:t>
            </a:r>
            <a:r>
              <a:rPr lang="sl-SI" sz="2000" b="1" spc="3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 </a:t>
            </a:r>
            <a:r>
              <a:rPr lang="sl-SI" sz="2000" b="1" spc="300"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Changes</a:t>
            </a:r>
            <a:r>
              <a:rPr lang="sl-SI"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Times New Roman" pitchFamily="18" charset="0"/>
              </a:rPr>
              <a:t>,</a:t>
            </a:r>
            <a:r>
              <a:rPr lang="sl-SI" dirty="0">
                <a:solidFill>
                  <a:schemeClr val="accent2">
                    <a:lumMod val="75000"/>
                  </a:schemeClr>
                </a:solidFill>
                <a:cs typeface="Times New Roman" pitchFamily="18" charset="0"/>
              </a:rPr>
              <a:t> podnebne spremembe ali vsaj prilagajanja tem spremembam, problem virov in energije, vpliv transporta in oskrbe v zvezi s </a:t>
            </a:r>
            <a:r>
              <a:rPr lang="sl-SI" dirty="0" smtClean="0">
                <a:solidFill>
                  <a:schemeClr val="accent2">
                    <a:lumMod val="75000"/>
                  </a:schemeClr>
                </a:solidFill>
                <a:cs typeface="Times New Roman" pitchFamily="18" charset="0"/>
              </a:rPr>
              <a:t>tem. </a:t>
            </a:r>
            <a:endParaRPr lang="sl-SI" dirty="0">
              <a:solidFill>
                <a:schemeClr val="accent2">
                  <a:lumMod val="75000"/>
                </a:schemeClr>
              </a:solidFill>
              <a:cs typeface="Arial" charset="0"/>
            </a:endParaRPr>
          </a:p>
          <a:p>
            <a:pPr algn="just" eaLnBrk="0" hangingPunct="0">
              <a:tabLst>
                <a:tab pos="5029200" algn="dec"/>
              </a:tabLst>
            </a:pPr>
            <a:endParaRPr lang="sl-SI" dirty="0">
              <a:solidFill>
                <a:schemeClr val="accent2">
                  <a:lumMod val="75000"/>
                </a:schemeClr>
              </a:solidFill>
              <a:cs typeface="Times New Roman" pitchFamily="18" charset="0"/>
            </a:endParaRPr>
          </a:p>
          <a:p>
            <a:pPr algn="just" eaLnBrk="0" hangingPunct="0">
              <a:tabLst>
                <a:tab pos="5029200" algn="dec"/>
              </a:tabLst>
            </a:pPr>
            <a:r>
              <a:rPr lang="sl-SI"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D - </a:t>
            </a:r>
            <a:r>
              <a:rPr lang="sl-SI" b="1" spc="300"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Demographic</a:t>
            </a:r>
            <a:r>
              <a:rPr lang="sl-SI" b="1" spc="3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 </a:t>
            </a:r>
            <a:r>
              <a:rPr lang="sl-SI" b="1" spc="300"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Changes</a:t>
            </a:r>
            <a:r>
              <a:rPr lang="sl-SI" b="1" spc="3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a:t>
            </a:r>
            <a:r>
              <a:rPr lang="sl-SI" spc="300" dirty="0">
                <a:solidFill>
                  <a:schemeClr val="accent2">
                    <a:lumMod val="75000"/>
                  </a:schemeClr>
                </a:solidFill>
                <a:cs typeface="Times New Roman" pitchFamily="18" charset="0"/>
              </a:rPr>
              <a:t> </a:t>
            </a:r>
            <a:r>
              <a:rPr lang="sl-SI" dirty="0">
                <a:solidFill>
                  <a:schemeClr val="accent2">
                    <a:lumMod val="75000"/>
                  </a:schemeClr>
                </a:solidFill>
                <a:cs typeface="Times New Roman" pitchFamily="18" charset="0"/>
              </a:rPr>
              <a:t>demografski prehod, dolgoživa družba, zahteve in posledice, </a:t>
            </a:r>
            <a:r>
              <a:rPr lang="sl-SI" dirty="0" smtClean="0">
                <a:solidFill>
                  <a:schemeClr val="accent2">
                    <a:lumMod val="75000"/>
                  </a:schemeClr>
                </a:solidFill>
                <a:cs typeface="Times New Roman" pitchFamily="18" charset="0"/>
              </a:rPr>
              <a:t>prilagoditve. (pokojnine, zdravje, skrb za trajno oskrbo ipd.)</a:t>
            </a:r>
            <a:endParaRPr lang="sl-SI" dirty="0">
              <a:solidFill>
                <a:schemeClr val="accent2">
                  <a:lumMod val="75000"/>
                </a:schemeClr>
              </a:solidFill>
              <a:cs typeface="Arial" charset="0"/>
            </a:endParaRPr>
          </a:p>
          <a:p>
            <a:pPr algn="just" eaLnBrk="0" hangingPunct="0">
              <a:tabLst>
                <a:tab pos="5029200" algn="dec"/>
              </a:tabLst>
            </a:pPr>
            <a:endParaRPr lang="sl-SI" dirty="0">
              <a:solidFill>
                <a:schemeClr val="accent2">
                  <a:lumMod val="75000"/>
                </a:schemeClr>
              </a:solidFill>
              <a:cs typeface="Times New Roman" pitchFamily="18" charset="0"/>
            </a:endParaRPr>
          </a:p>
          <a:p>
            <a:pPr algn="just" eaLnBrk="0" hangingPunct="0">
              <a:tabLst>
                <a:tab pos="5029200" algn="dec"/>
              </a:tabLst>
            </a:pPr>
            <a:r>
              <a:rPr lang="sl-SI" sz="2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E - </a:t>
            </a:r>
            <a:r>
              <a:rPr lang="sl-SI" sz="2000" b="1" spc="3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e-</a:t>
            </a:r>
            <a:r>
              <a:rPr lang="sl-SI" sz="2000" b="1" spc="300"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cs typeface="Times New Roman" pitchFamily="18" charset="0"/>
              </a:rPr>
              <a:t>everyting</a:t>
            </a:r>
            <a:r>
              <a:rPr lang="sl-SI" spc="300" dirty="0">
                <a:solidFill>
                  <a:schemeClr val="accent2">
                    <a:lumMod val="75000"/>
                  </a:schemeClr>
                </a:solidFill>
                <a:cs typeface="Times New Roman" pitchFamily="18" charset="0"/>
              </a:rPr>
              <a:t>,</a:t>
            </a:r>
            <a:r>
              <a:rPr lang="sl-SI" dirty="0">
                <a:solidFill>
                  <a:schemeClr val="accent2">
                    <a:lumMod val="75000"/>
                  </a:schemeClr>
                </a:solidFill>
                <a:cs typeface="Times New Roman" pitchFamily="18" charset="0"/>
              </a:rPr>
              <a:t> e-vsega mogočega</a:t>
            </a:r>
            <a:r>
              <a:rPr lang="sl-SI" dirty="0" smtClean="0">
                <a:solidFill>
                  <a:schemeClr val="accent2">
                    <a:lumMod val="75000"/>
                  </a:schemeClr>
                </a:solidFill>
                <a:cs typeface="Times New Roman" pitchFamily="18" charset="0"/>
              </a:rPr>
              <a:t>. (napovedi Slovenije v 2012 so drzne)</a:t>
            </a:r>
            <a:endParaRPr lang="sl-SI" dirty="0">
              <a:solidFill>
                <a:schemeClr val="accent2">
                  <a:lumMod val="75000"/>
                </a:schemeClr>
              </a:solidFill>
              <a:cs typeface="Arial" charset="0"/>
            </a:endParaRPr>
          </a:p>
          <a:p>
            <a:pPr algn="just" eaLnBrk="0" hangingPunct="0">
              <a:tabLst>
                <a:tab pos="5029200" algn="dec"/>
              </a:tabLst>
            </a:pPr>
            <a:endParaRPr lang="sl-SI" dirty="0">
              <a:solidFill>
                <a:schemeClr val="accent2">
                  <a:lumMod val="75000"/>
                </a:schemeClr>
              </a:solidFill>
              <a:cs typeface="Times New Roman" pitchFamily="18" charset="0"/>
            </a:endParaRPr>
          </a:p>
          <a:p>
            <a:pPr algn="just" eaLnBrk="0" hangingPunct="0">
              <a:tabLst>
                <a:tab pos="5029200" algn="dec"/>
              </a:tabLst>
            </a:pPr>
            <a:r>
              <a:rPr lang="sl-SI" b="1" dirty="0">
                <a:solidFill>
                  <a:schemeClr val="accent5">
                    <a:lumMod val="50000"/>
                  </a:schemeClr>
                </a:solidFill>
                <a:cs typeface="Times New Roman" pitchFamily="18" charset="0"/>
              </a:rPr>
              <a:t>Vsem tem dejavnikom bomo </a:t>
            </a:r>
            <a:r>
              <a:rPr lang="sl-SI" b="1" dirty="0" smtClean="0">
                <a:solidFill>
                  <a:schemeClr val="accent5">
                    <a:lumMod val="50000"/>
                  </a:schemeClr>
                </a:solidFill>
                <a:cs typeface="Times New Roman" pitchFamily="18" charset="0"/>
              </a:rPr>
              <a:t>prilagajali kulturo</a:t>
            </a:r>
            <a:r>
              <a:rPr lang="sl-SI" b="1" dirty="0">
                <a:solidFill>
                  <a:schemeClr val="accent5">
                    <a:lumMod val="50000"/>
                  </a:schemeClr>
                </a:solidFill>
                <a:cs typeface="Times New Roman" pitchFamily="18" charset="0"/>
              </a:rPr>
              <a:t>, poselitev, način  življenja, </a:t>
            </a:r>
            <a:r>
              <a:rPr lang="sl-SI" b="1" dirty="0" smtClean="0">
                <a:solidFill>
                  <a:schemeClr val="accent5">
                    <a:lumMod val="50000"/>
                  </a:schemeClr>
                </a:solidFill>
                <a:cs typeface="Times New Roman" pitchFamily="18" charset="0"/>
              </a:rPr>
              <a:t>delovne </a:t>
            </a:r>
            <a:r>
              <a:rPr lang="sl-SI" b="1" dirty="0">
                <a:solidFill>
                  <a:schemeClr val="accent5">
                    <a:lumMod val="50000"/>
                  </a:schemeClr>
                </a:solidFill>
                <a:cs typeface="Times New Roman" pitchFamily="18" charset="0"/>
              </a:rPr>
              <a:t>navade in oskrbo  </a:t>
            </a:r>
            <a:r>
              <a:rPr lang="sl-SI" b="1" dirty="0" smtClean="0">
                <a:solidFill>
                  <a:schemeClr val="accent5">
                    <a:lumMod val="50000"/>
                  </a:schemeClr>
                </a:solidFill>
                <a:cs typeface="Times New Roman" pitchFamily="18" charset="0"/>
              </a:rPr>
              <a:t>ter tudi bivalno infrastrukturo </a:t>
            </a:r>
            <a:r>
              <a:rPr lang="sl-SI" b="1" dirty="0">
                <a:solidFill>
                  <a:schemeClr val="accent5">
                    <a:lumMod val="50000"/>
                  </a:schemeClr>
                </a:solidFill>
                <a:cs typeface="Times New Roman" pitchFamily="18" charset="0"/>
              </a:rPr>
              <a:t>starejših ljudi ter njihovih gospodinjstev</a:t>
            </a:r>
            <a:r>
              <a:rPr lang="sl-SI" b="1" dirty="0" smtClean="0">
                <a:solidFill>
                  <a:schemeClr val="accent5">
                    <a:lumMod val="50000"/>
                  </a:schemeClr>
                </a:solidFill>
                <a:cs typeface="Times New Roman" pitchFamily="18" charset="0"/>
              </a:rPr>
              <a:t>.                       </a:t>
            </a:r>
          </a:p>
          <a:p>
            <a:pPr algn="just" eaLnBrk="0" hangingPunct="0">
              <a:tabLst>
                <a:tab pos="5029200" algn="dec"/>
              </a:tabLst>
            </a:pPr>
            <a:endParaRPr lang="sl-SI" b="1" spc="300"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cs typeface="Times New Roman" pitchFamily="18" charset="0"/>
            </a:endParaRPr>
          </a:p>
          <a:p>
            <a:pPr algn="just" eaLnBrk="0" hangingPunct="0">
              <a:tabLst>
                <a:tab pos="5029200" algn="dec"/>
              </a:tabLst>
            </a:pPr>
            <a:r>
              <a:rPr lang="sl-SI" b="1" spc="300"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cs typeface="Times New Roman" pitchFamily="18" charset="0"/>
              </a:rPr>
              <a:t>12 tez iz memoranduma vladi 2009 opominja na potrebe seniorjev</a:t>
            </a:r>
            <a:endParaRPr lang="sl-SI" b="1" spc="300" dirty="0">
              <a:solidFill>
                <a:srgbClr val="00B050"/>
              </a:solidFill>
              <a:cs typeface="Arial" charset="0"/>
            </a:endParaRPr>
          </a:p>
        </p:txBody>
      </p:sp>
    </p:spTree>
    <p:extLst>
      <p:ext uri="{BB962C8B-B14F-4D97-AF65-F5344CB8AC3E}">
        <p14:creationId xmlns:p14="http://schemas.microsoft.com/office/powerpoint/2010/main" xmlns="" val="3195839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p:nvPr/>
        </p:nvSpPr>
        <p:spPr>
          <a:xfrm>
            <a:off x="323528" y="6273316"/>
            <a:ext cx="8136904" cy="468052"/>
          </a:xfrm>
          <a:prstGeom prst="rect">
            <a:avLst/>
          </a:prstGeom>
          <a:solidFill>
            <a:srgbClr val="FFFF0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sl-SI" sz="1600" b="1" i="0" u="none" strike="noStrike" kern="0" cap="none" spc="0" normalizeH="0" baseline="0" noProof="0" dirty="0">
                <a:ln>
                  <a:noFill/>
                </a:ln>
                <a:solidFill>
                  <a:srgbClr val="C0504D">
                    <a:lumMod val="75000"/>
                  </a:srgbClr>
                </a:solidFill>
                <a:effectLst/>
                <a:uLnTx/>
                <a:uFillTx/>
                <a:latin typeface="Calibri"/>
                <a:ea typeface="+mn-ea"/>
                <a:cs typeface="+mn-cs"/>
              </a:rPr>
              <a:t>Prenos podatkov in napovedi na območno ali teritorialno nižja območja </a:t>
            </a:r>
            <a:r>
              <a:rPr kumimoji="0" lang="sl-SI" sz="1600" b="1" i="0" u="none" strike="noStrike" kern="0" cap="none" spc="0" normalizeH="0" baseline="0" noProof="0" dirty="0" smtClean="0">
                <a:ln>
                  <a:noFill/>
                </a:ln>
                <a:solidFill>
                  <a:srgbClr val="C0504D">
                    <a:lumMod val="75000"/>
                  </a:srgbClr>
                </a:solidFill>
                <a:effectLst/>
                <a:uLnTx/>
                <a:uFillTx/>
                <a:latin typeface="Calibri"/>
                <a:ea typeface="+mn-ea"/>
                <a:cs typeface="+mn-cs"/>
              </a:rPr>
              <a:t>ter v  </a:t>
            </a:r>
            <a:r>
              <a:rPr kumimoji="0" lang="sl-SI" sz="1600" b="1" i="0" u="none" strike="noStrike" kern="0" cap="none" spc="0" normalizeH="0" baseline="0" noProof="0" dirty="0">
                <a:ln>
                  <a:noFill/>
                </a:ln>
                <a:solidFill>
                  <a:srgbClr val="C0504D">
                    <a:lumMod val="75000"/>
                  </a:srgbClr>
                </a:solidFill>
                <a:effectLst/>
                <a:uLnTx/>
                <a:uFillTx/>
                <a:latin typeface="Calibri"/>
                <a:ea typeface="+mn-ea"/>
                <a:cs typeface="+mn-cs"/>
              </a:rPr>
              <a:t>področja </a:t>
            </a:r>
            <a:r>
              <a:rPr kumimoji="0" lang="sl-SI" sz="1600" b="1" i="0" u="none" strike="noStrike" kern="0" cap="none" spc="0" normalizeH="0" baseline="0" noProof="0" dirty="0" smtClean="0">
                <a:ln>
                  <a:noFill/>
                </a:ln>
                <a:solidFill>
                  <a:srgbClr val="C0504D">
                    <a:lumMod val="75000"/>
                  </a:srgbClr>
                </a:solidFill>
                <a:effectLst/>
                <a:uLnTx/>
                <a:uFillTx/>
                <a:latin typeface="Calibri"/>
                <a:ea typeface="+mn-ea"/>
                <a:cs typeface="+mn-cs"/>
              </a:rPr>
              <a:t>ali sektorje ali dejavnosti  je  </a:t>
            </a:r>
            <a:r>
              <a:rPr kumimoji="0" lang="sl-SI" sz="1600" b="1" i="0" u="none" strike="noStrike" kern="0" cap="none" spc="0" normalizeH="0" baseline="0" noProof="0" dirty="0">
                <a:ln>
                  <a:noFill/>
                </a:ln>
                <a:solidFill>
                  <a:srgbClr val="C0504D">
                    <a:lumMod val="75000"/>
                  </a:srgbClr>
                </a:solidFill>
                <a:effectLst/>
                <a:uLnTx/>
                <a:uFillTx/>
                <a:latin typeface="Calibri"/>
                <a:ea typeface="+mn-ea"/>
                <a:cs typeface="+mn-cs"/>
              </a:rPr>
              <a:t>izredno zahtevno analitsko delo </a:t>
            </a:r>
            <a:r>
              <a:rPr kumimoji="0" lang="sl-SI" sz="1600" b="1" i="0" u="none" strike="noStrike" kern="0" cap="none" spc="0" normalizeH="0" baseline="0" noProof="0" dirty="0" smtClean="0">
                <a:ln>
                  <a:noFill/>
                </a:ln>
                <a:solidFill>
                  <a:srgbClr val="C0504D">
                    <a:lumMod val="75000"/>
                  </a:srgbClr>
                </a:solidFill>
                <a:effectLst/>
                <a:uLnTx/>
                <a:uFillTx/>
                <a:latin typeface="Calibri"/>
                <a:ea typeface="+mn-ea"/>
                <a:cs typeface="+mn-cs"/>
              </a:rPr>
              <a:t>,vendar </a:t>
            </a:r>
            <a:r>
              <a:rPr kumimoji="0" lang="sl-SI" sz="1600" b="1" i="0" u="none" strike="noStrike" kern="0" cap="none" spc="0" normalizeH="0" baseline="0" noProof="0" dirty="0">
                <a:ln>
                  <a:noFill/>
                </a:ln>
                <a:solidFill>
                  <a:srgbClr val="C0504D">
                    <a:lumMod val="75000"/>
                  </a:srgbClr>
                </a:solidFill>
                <a:effectLst/>
                <a:uLnTx/>
                <a:uFillTx/>
                <a:latin typeface="Calibri"/>
                <a:ea typeface="+mn-ea"/>
                <a:cs typeface="+mn-cs"/>
              </a:rPr>
              <a:t>brez tega ne </a:t>
            </a:r>
            <a:r>
              <a:rPr kumimoji="0" lang="sl-SI" sz="1600" b="1" i="0" u="none" strike="noStrike" kern="0" cap="none" spc="0" normalizeH="0" baseline="0" noProof="0" dirty="0" smtClean="0">
                <a:ln>
                  <a:noFill/>
                </a:ln>
                <a:solidFill>
                  <a:srgbClr val="C0504D">
                    <a:lumMod val="75000"/>
                  </a:srgbClr>
                </a:solidFill>
                <a:effectLst/>
                <a:uLnTx/>
                <a:uFillTx/>
                <a:latin typeface="Calibri"/>
                <a:ea typeface="+mn-ea"/>
                <a:cs typeface="+mn-cs"/>
              </a:rPr>
              <a:t>gre(KDO?)  </a:t>
            </a:r>
            <a:endParaRPr kumimoji="0" lang="sl-SI" sz="1600" b="1" i="0" u="none" strike="noStrike" kern="0" cap="none" spc="0" normalizeH="0" baseline="0" noProof="0" dirty="0">
              <a:ln>
                <a:noFill/>
              </a:ln>
              <a:solidFill>
                <a:srgbClr val="C0504D">
                  <a:lumMod val="75000"/>
                </a:srgbClr>
              </a:solidFill>
              <a:effectLst/>
              <a:uLnTx/>
              <a:uFillTx/>
              <a:latin typeface="Calibri"/>
              <a:ea typeface="+mn-ea"/>
              <a:cs typeface="+mn-cs"/>
            </a:endParaRPr>
          </a:p>
        </p:txBody>
      </p:sp>
      <p:sp>
        <p:nvSpPr>
          <p:cNvPr id="3" name="Rectangle 11"/>
          <p:cNvSpPr/>
          <p:nvPr/>
        </p:nvSpPr>
        <p:spPr>
          <a:xfrm>
            <a:off x="0" y="44624"/>
            <a:ext cx="9144000" cy="576064"/>
          </a:xfrm>
          <a:prstGeom prst="rect">
            <a:avLst/>
          </a:prstGeom>
          <a:solidFill>
            <a:schemeClr val="bg1"/>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sl-SI" sz="2000" b="1" i="0" u="none" strike="noStrike" kern="0" cap="none" spc="0" normalizeH="0" baseline="0" noProof="0" dirty="0">
                <a:ln w="12700">
                  <a:solidFill>
                    <a:srgbClr val="1F497D">
                      <a:satMod val="155000"/>
                    </a:srgbClr>
                  </a:solidFill>
                  <a:prstDash val="solid"/>
                </a:ln>
                <a:solidFill>
                  <a:srgbClr val="C0504D">
                    <a:lumMod val="60000"/>
                    <a:lumOff val="40000"/>
                  </a:srgbClr>
                </a:solidFill>
                <a:effectLst>
                  <a:outerShdw blurRad="41275" dist="20320" dir="1800000" algn="tl" rotWithShape="0">
                    <a:srgbClr val="000000">
                      <a:alpha val="40000"/>
                    </a:srgbClr>
                  </a:outerShdw>
                </a:effectLst>
                <a:uLnTx/>
                <a:uFillTx/>
                <a:latin typeface="Calibri"/>
                <a:ea typeface="Calibri"/>
                <a:cs typeface="Times New Roman"/>
              </a:rPr>
              <a:t>Glavni demografski in socialni kazalniki in napovedi za Slovenijo</a:t>
            </a:r>
            <a:endParaRPr kumimoji="0" lang="sl-SI" sz="2000" b="1" i="0" u="none" strike="noStrike" kern="0" cap="none" spc="0" normalizeH="0" baseline="0" noProof="0" dirty="0">
              <a:ln w="12700">
                <a:solidFill>
                  <a:srgbClr val="1F497D">
                    <a:satMod val="155000"/>
                  </a:srgbClr>
                </a:solidFill>
                <a:prstDash val="solid"/>
              </a:ln>
              <a:solidFill>
                <a:srgbClr val="C0504D">
                  <a:lumMod val="60000"/>
                  <a:lumOff val="40000"/>
                </a:srgbClr>
              </a:solidFill>
              <a:effectLst>
                <a:outerShdw blurRad="41275" dist="20320" dir="1800000" algn="tl" rotWithShape="0">
                  <a:srgbClr val="000000">
                    <a:alpha val="40000"/>
                  </a:srgbClr>
                </a:outerShdw>
              </a:effectLst>
              <a:uLnTx/>
              <a:uFillTx/>
              <a:latin typeface="Calibri"/>
              <a:ea typeface="+mn-ea"/>
              <a:cs typeface="+mn-cs"/>
            </a:endParaRPr>
          </a:p>
        </p:txBody>
      </p:sp>
      <p:sp>
        <p:nvSpPr>
          <p:cNvPr id="5" name="Rectangle 11"/>
          <p:cNvSpPr/>
          <p:nvPr/>
        </p:nvSpPr>
        <p:spPr>
          <a:xfrm>
            <a:off x="152400" y="197024"/>
            <a:ext cx="8308032" cy="288032"/>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sl-SI" sz="2000" b="1" i="0" u="none" strike="noStrike" kern="0" cap="none" spc="0" normalizeH="0" baseline="0" noProof="0" dirty="0">
                <a:ln w="12700">
                  <a:solidFill>
                    <a:srgbClr val="1F497D">
                      <a:satMod val="155000"/>
                    </a:srgbClr>
                  </a:solidFill>
                  <a:prstDash val="solid"/>
                </a:ln>
                <a:solidFill>
                  <a:srgbClr val="C0504D">
                    <a:lumMod val="60000"/>
                    <a:lumOff val="40000"/>
                  </a:srgbClr>
                </a:solidFill>
                <a:effectLst>
                  <a:outerShdw blurRad="41275" dist="20320" dir="1800000" algn="tl" rotWithShape="0">
                    <a:srgbClr val="000000">
                      <a:alpha val="40000"/>
                    </a:srgbClr>
                  </a:outerShdw>
                </a:effectLst>
                <a:uLnTx/>
                <a:uFillTx/>
                <a:latin typeface="Calibri"/>
                <a:ea typeface="Calibri"/>
                <a:cs typeface="Times New Roman"/>
              </a:rPr>
              <a:t>Glavni demografski in socialni kazalniki in napovedi za Slovenijo</a:t>
            </a:r>
            <a:endParaRPr kumimoji="0" lang="sl-SI" sz="2000" b="1" i="0" u="none" strike="noStrike" kern="0" cap="none" spc="0" normalizeH="0" baseline="0" noProof="0" dirty="0">
              <a:ln w="12700">
                <a:solidFill>
                  <a:srgbClr val="1F497D">
                    <a:satMod val="155000"/>
                  </a:srgbClr>
                </a:solidFill>
                <a:prstDash val="solid"/>
              </a:ln>
              <a:solidFill>
                <a:srgbClr val="C0504D">
                  <a:lumMod val="60000"/>
                  <a:lumOff val="40000"/>
                </a:srgbClr>
              </a:solidFill>
              <a:effectLst>
                <a:outerShdw blurRad="41275" dist="20320" dir="1800000" algn="tl" rotWithShape="0">
                  <a:srgbClr val="000000">
                    <a:alpha val="40000"/>
                  </a:srgbClr>
                </a:outerShdw>
              </a:effectLst>
              <a:uLnTx/>
              <a:uFillTx/>
              <a:latin typeface="Calibri"/>
              <a:ea typeface="+mn-ea"/>
              <a:cs typeface="+mn-cs"/>
            </a:endParaRPr>
          </a:p>
        </p:txBody>
      </p:sp>
      <p:graphicFrame>
        <p:nvGraphicFramePr>
          <p:cNvPr id="6" name="Table 7"/>
          <p:cNvGraphicFramePr>
            <a:graphicFrameLocks noGrp="1"/>
          </p:cNvGraphicFramePr>
          <p:nvPr>
            <p:extLst>
              <p:ext uri="{D42A27DB-BD31-4B8C-83A1-F6EECF244321}">
                <p14:modId xmlns:p14="http://schemas.microsoft.com/office/powerpoint/2010/main" xmlns="" val="4254260650"/>
              </p:ext>
            </p:extLst>
          </p:nvPr>
        </p:nvGraphicFramePr>
        <p:xfrm>
          <a:off x="323528" y="620688"/>
          <a:ext cx="8064897" cy="5656498"/>
        </p:xfrm>
        <a:graphic>
          <a:graphicData uri="http://schemas.openxmlformats.org/drawingml/2006/table">
            <a:tbl>
              <a:tblPr/>
              <a:tblGrid>
                <a:gridCol w="3271876"/>
                <a:gridCol w="426010"/>
                <a:gridCol w="426010"/>
                <a:gridCol w="426010"/>
                <a:gridCol w="426010"/>
                <a:gridCol w="426010"/>
                <a:gridCol w="426010"/>
                <a:gridCol w="426010"/>
                <a:gridCol w="426010"/>
                <a:gridCol w="426010"/>
                <a:gridCol w="426010"/>
                <a:gridCol w="532921"/>
              </a:tblGrid>
              <a:tr h="364744">
                <a:tc gridSpan="1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sl-SI" sz="1800" dirty="0" smtClean="0">
                          <a:solidFill>
                            <a:schemeClr val="accent5">
                              <a:lumMod val="50000"/>
                            </a:schemeClr>
                          </a:solidFill>
                          <a:latin typeface="Tw Cen MT Condensed" pitchFamily="34" charset="-18"/>
                          <a:ea typeface="Calibri" pitchFamily="34" charset="0"/>
                          <a:cs typeface="Times New Roman" pitchFamily="18" charset="0"/>
                        </a:rPr>
                        <a:t>The 2012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Ageing</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Report</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Underlying</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Assumptions</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and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Projection</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Methodologies</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European</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a:t>
                      </a:r>
                      <a:r>
                        <a:rPr lang="sl-SI" sz="1800" dirty="0" err="1" smtClean="0">
                          <a:solidFill>
                            <a:schemeClr val="accent5">
                              <a:lumMod val="50000"/>
                            </a:schemeClr>
                          </a:solidFill>
                          <a:latin typeface="Tw Cen MT Condensed" pitchFamily="34" charset="-18"/>
                          <a:ea typeface="Calibri" pitchFamily="34" charset="0"/>
                          <a:cs typeface="Times New Roman" pitchFamily="18" charset="0"/>
                        </a:rPr>
                        <a:t>Economy</a:t>
                      </a:r>
                      <a:r>
                        <a:rPr lang="sl-SI" sz="1800" dirty="0" smtClean="0">
                          <a:solidFill>
                            <a:schemeClr val="accent5">
                              <a:lumMod val="50000"/>
                            </a:schemeClr>
                          </a:solidFill>
                          <a:latin typeface="Tw Cen MT Condensed" pitchFamily="34" charset="-18"/>
                          <a:ea typeface="Calibri" pitchFamily="34" charset="0"/>
                          <a:cs typeface="Times New Roman" pitchFamily="18" charset="0"/>
                        </a:rPr>
                        <a:t> 4|2011</a:t>
                      </a:r>
                      <a:r>
                        <a:rPr lang="sl-SI" sz="1600" dirty="0" smtClean="0">
                          <a:solidFill>
                            <a:schemeClr val="accent5">
                              <a:lumMod val="50000"/>
                            </a:schemeClr>
                          </a:solidFill>
                          <a:latin typeface="Calibri" pitchFamily="34" charset="0"/>
                          <a:ea typeface="Calibri" pitchFamily="34" charset="0"/>
                          <a:cs typeface="Times New Roman" pitchFamily="18" charset="0"/>
                        </a:rPr>
                        <a:t>–</a:t>
                      </a:r>
                      <a:r>
                        <a:rPr lang="sl-SI" sz="1600" dirty="0" smtClean="0">
                          <a:solidFill>
                            <a:schemeClr val="accent5">
                              <a:lumMod val="50000"/>
                            </a:schemeClr>
                          </a:solidFill>
                          <a:latin typeface="Tw Cen MT Condensed" pitchFamily="34" charset="-18"/>
                          <a:ea typeface="Calibri" pitchFamily="34" charset="0"/>
                          <a:cs typeface="Times New Roman" pitchFamily="18" charset="0"/>
                        </a:rPr>
                        <a:t> prevod in predelava, Banovec Tomaž</a:t>
                      </a:r>
                      <a:endParaRPr lang="sl-SI" sz="1800" b="1" dirty="0">
                        <a:solidFill>
                          <a:schemeClr val="accent1">
                            <a:lumMod val="75000"/>
                          </a:schemeClr>
                        </a:solidFill>
                        <a:latin typeface="Calibri"/>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r>
              <a:tr h="281036">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400" b="1" dirty="0">
                          <a:latin typeface="Candara" pitchFamily="34" charset="0"/>
                          <a:ea typeface="Calibri"/>
                          <a:cs typeface="Times New Roman"/>
                        </a:rPr>
                        <a:t>Demografske projekcije</a:t>
                      </a:r>
                      <a:endParaRPr lang="sl-SI" sz="1400" dirty="0">
                        <a:latin typeface="Candara" pitchFamily="34" charset="0"/>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10">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900" dirty="0">
                          <a:latin typeface="Tw Cen MT Condensed"/>
                          <a:ea typeface="Calibri"/>
                          <a:cs typeface="Times New Roman"/>
                        </a:rPr>
                        <a:t>Razdelitev po obdobjih</a:t>
                      </a:r>
                      <a:endParaRPr lang="sl-SI" sz="700" dirty="0">
                        <a:latin typeface="Calibri"/>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100" b="1" dirty="0">
                          <a:latin typeface="Calibri"/>
                          <a:ea typeface="Calibri"/>
                          <a:cs typeface="Times New Roman"/>
                        </a:rPr>
                        <a:t>Prirast</a:t>
                      </a:r>
                      <a:endParaRPr lang="sl-SI" sz="1050" b="1" dirty="0">
                        <a:latin typeface="Calibri"/>
                        <a:ea typeface="Calibri"/>
                        <a:cs typeface="Times New Roman"/>
                      </a:endParaRPr>
                    </a:p>
                    <a:p>
                      <a:pPr>
                        <a:spcAft>
                          <a:spcPts val="0"/>
                        </a:spcAft>
                      </a:pPr>
                      <a:r>
                        <a:rPr lang="sl-SI" sz="1100" b="1" dirty="0">
                          <a:latin typeface="Tw Cen MT Condensed"/>
                          <a:ea typeface="Calibri"/>
                          <a:cs typeface="Times New Roman"/>
                        </a:rPr>
                        <a:t>10 -60</a:t>
                      </a:r>
                      <a:endParaRPr lang="sl-SI" sz="1050" b="1" dirty="0">
                        <a:latin typeface="Calibri"/>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vMerge="1">
                  <a:txBody>
                    <a:bodyPr/>
                    <a:lstStyle/>
                    <a:p>
                      <a:endParaRPr lang="sl-SI"/>
                    </a:p>
                  </a:txBody>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dirty="0">
                          <a:solidFill>
                            <a:srgbClr val="FFFF00"/>
                          </a:solidFill>
                          <a:latin typeface="Tw Cen MT Condensed"/>
                          <a:ea typeface="Calibri"/>
                          <a:cs typeface="Times New Roman"/>
                        </a:rPr>
                        <a:t>2010</a:t>
                      </a:r>
                      <a:endParaRPr lang="sl-SI" sz="10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2020</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2025</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2030</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2035</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2040</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2045</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2050</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2055</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050" b="1">
                          <a:solidFill>
                            <a:srgbClr val="FFFF00"/>
                          </a:solidFill>
                          <a:latin typeface="Tw Cen MT Condensed"/>
                          <a:ea typeface="Calibri"/>
                          <a:cs typeface="Times New Roman"/>
                        </a:rPr>
                        <a:t>2060</a:t>
                      </a:r>
                      <a:endParaRPr lang="sl-SI" sz="10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1849B"/>
                    </a:solidFill>
                  </a:tcPr>
                </a:tc>
                <a:tc vMerge="1">
                  <a:txBody>
                    <a:bodyPr/>
                    <a:lstStyle/>
                    <a:p>
                      <a:endParaRPr lang="sl-SI"/>
                    </a:p>
                  </a:txBody>
                  <a:tcPr/>
                </a:tc>
              </a:tr>
              <a:tr h="24316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00" b="1" dirty="0">
                          <a:latin typeface="Candara" pitchFamily="34" charset="0"/>
                          <a:ea typeface="Calibri"/>
                          <a:cs typeface="Times New Roman"/>
                        </a:rPr>
                        <a:t>Rodnost (Rojstvo na 1000 prebivalcev) </a:t>
                      </a:r>
                      <a:endParaRPr lang="sl-SI" sz="9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1.54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1.56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1.57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1.58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1.59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1.60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1.61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1.61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1.64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1.65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0.1</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00" b="1" dirty="0">
                          <a:latin typeface="Candara" pitchFamily="34" charset="0"/>
                          <a:ea typeface="Calibri"/>
                          <a:cs typeface="Times New Roman"/>
                        </a:rPr>
                        <a:t> Pričakovana doba trajanja življenja  ob rojstvu  </a:t>
                      </a:r>
                      <a:r>
                        <a:rPr lang="sl-SI" sz="1000" b="1" dirty="0" smtClean="0">
                          <a:latin typeface="Candara" pitchFamily="34" charset="0"/>
                          <a:ea typeface="Calibri"/>
                          <a:cs typeface="Times New Roman"/>
                        </a:rPr>
                        <a:t>    Moški</a:t>
                      </a:r>
                      <a:endParaRPr lang="sl-SI" sz="9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75.8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77.7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78.5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78,4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80.2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81.0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81.8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82.5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83.3</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84.0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8.1</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00" b="1" dirty="0">
                          <a:latin typeface="Candara" pitchFamily="34" charset="0"/>
                          <a:ea typeface="Calibri"/>
                          <a:cs typeface="Times New Roman"/>
                        </a:rPr>
                        <a:t>   </a:t>
                      </a:r>
                      <a:r>
                        <a:rPr lang="sl-SI" sz="1000" b="1" dirty="0" smtClean="0">
                          <a:latin typeface="Candara" pitchFamily="34" charset="0"/>
                          <a:ea typeface="Calibri"/>
                          <a:cs typeface="Times New Roman"/>
                        </a:rPr>
                        <a:t>                                                                                                </a:t>
                      </a:r>
                      <a:r>
                        <a:rPr lang="sl-SI" sz="1000" b="1" dirty="0">
                          <a:latin typeface="Candara" pitchFamily="34" charset="0"/>
                          <a:ea typeface="Calibri"/>
                          <a:cs typeface="Times New Roman"/>
                        </a:rPr>
                        <a:t>Ženske</a:t>
                      </a:r>
                      <a:endParaRPr lang="sl-SI" sz="9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82,3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83,7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84.4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85.1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85,8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86.4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87.0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87.6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88,2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88,8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6,5</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00" dirty="0">
                          <a:latin typeface="Candara" pitchFamily="34" charset="0"/>
                          <a:ea typeface="Calibri"/>
                          <a:cs typeface="Times New Roman"/>
                        </a:rPr>
                        <a:t> </a:t>
                      </a:r>
                      <a:r>
                        <a:rPr lang="sl-SI" sz="1000" b="1" dirty="0">
                          <a:latin typeface="Candara" pitchFamily="34" charset="0"/>
                          <a:ea typeface="Calibri"/>
                          <a:cs typeface="Times New Roman"/>
                        </a:rPr>
                        <a:t>Pričakovana doba trajanja življenja  ob </a:t>
                      </a:r>
                      <a:r>
                        <a:rPr lang="sl-SI" sz="1000" b="1" dirty="0" smtClean="0">
                          <a:latin typeface="Candara" pitchFamily="34" charset="0"/>
                          <a:ea typeface="Calibri"/>
                          <a:cs typeface="Times New Roman"/>
                        </a:rPr>
                        <a:t> 65 </a:t>
                      </a:r>
                      <a:r>
                        <a:rPr lang="sl-SI" sz="1000" b="1" dirty="0">
                          <a:latin typeface="Candara" pitchFamily="34" charset="0"/>
                          <a:ea typeface="Calibri"/>
                          <a:cs typeface="Times New Roman"/>
                        </a:rPr>
                        <a:t>letu   </a:t>
                      </a:r>
                      <a:r>
                        <a:rPr lang="sl-SI" sz="1000" b="1" dirty="0" smtClean="0">
                          <a:latin typeface="Candara" pitchFamily="34" charset="0"/>
                          <a:ea typeface="Calibri"/>
                          <a:cs typeface="Times New Roman"/>
                        </a:rPr>
                        <a:t>   </a:t>
                      </a:r>
                      <a:r>
                        <a:rPr lang="sl-SI" sz="1000" dirty="0" smtClean="0">
                          <a:latin typeface="Candara" pitchFamily="34" charset="0"/>
                          <a:ea typeface="Calibri"/>
                          <a:cs typeface="Times New Roman"/>
                        </a:rPr>
                        <a:t> </a:t>
                      </a:r>
                      <a:r>
                        <a:rPr lang="sl-SI" sz="1000" b="1" dirty="0">
                          <a:latin typeface="Candara" pitchFamily="34" charset="0"/>
                          <a:ea typeface="Calibri"/>
                          <a:cs typeface="Times New Roman"/>
                        </a:rPr>
                        <a:t>Moški</a:t>
                      </a:r>
                      <a:r>
                        <a:rPr lang="sl-SI" sz="1000" dirty="0">
                          <a:latin typeface="Candara" pitchFamily="34" charset="0"/>
                          <a:ea typeface="Calibri"/>
                          <a:cs typeface="Times New Roman"/>
                        </a:rPr>
                        <a:t>                                                                             </a:t>
                      </a:r>
                      <a:endParaRPr lang="sl-SI" sz="9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16,4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17,6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18.1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18.7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19.2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19.8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20.8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21.4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5,5</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4073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00" b="1" dirty="0">
                          <a:latin typeface="Candara" pitchFamily="34" charset="0"/>
                          <a:ea typeface="Calibri"/>
                          <a:cs typeface="Times New Roman"/>
                        </a:rPr>
                        <a:t>                                                                                            </a:t>
                      </a:r>
                      <a:r>
                        <a:rPr lang="sl-SI" sz="1000" b="1" dirty="0" smtClean="0">
                          <a:latin typeface="Candara" pitchFamily="34" charset="0"/>
                          <a:ea typeface="Calibri"/>
                          <a:cs typeface="Times New Roman"/>
                        </a:rPr>
                        <a:t>       </a:t>
                      </a:r>
                      <a:r>
                        <a:rPr lang="sl-SI" sz="1000" b="1" dirty="0">
                          <a:latin typeface="Candara" pitchFamily="34" charset="0"/>
                          <a:ea typeface="Calibri"/>
                          <a:cs typeface="Times New Roman"/>
                        </a:rPr>
                        <a:t>Ženske</a:t>
                      </a:r>
                      <a:endParaRPr lang="sl-SI" sz="9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20.2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21.3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22.4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22.9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23.4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23.9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24.2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24.8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25,3</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5,1</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100" b="1" dirty="0">
                          <a:latin typeface="Candara" pitchFamily="34" charset="0"/>
                          <a:ea typeface="Calibri"/>
                          <a:cs typeface="Times New Roman"/>
                        </a:rPr>
                        <a:t>Neto migracije (v 1000)                                                           </a:t>
                      </a:r>
                      <a:endParaRPr lang="sl-SI" sz="105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11,0</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6,3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5.3</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4.4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5.5</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100" b="1" dirty="0">
                          <a:latin typeface="Candara" pitchFamily="34" charset="0"/>
                          <a:ea typeface="Calibri"/>
                          <a:cs typeface="Times New Roman"/>
                        </a:rPr>
                        <a:t>Neto migracije v % od prebivalstva</a:t>
                      </a:r>
                      <a:endParaRPr lang="sl-SI" sz="105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0,5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0.2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- 0.3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44933">
                <a:tc gridSpan="1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endParaRPr lang="sl-SI" sz="1200" b="1" dirty="0">
                        <a:latin typeface="Tw Cen MT Condensed"/>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200" b="1" dirty="0" smtClean="0">
                          <a:latin typeface="Candara" pitchFamily="34" charset="0"/>
                          <a:ea typeface="Calibri"/>
                          <a:cs typeface="Times New Roman"/>
                        </a:rPr>
                        <a:t>   Prebivalstvo v    1 000 000</a:t>
                      </a:r>
                      <a:endParaRPr lang="sl-SI" sz="12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2.1</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0.0</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100" b="1" dirty="0">
                          <a:latin typeface="Candara" pitchFamily="34" charset="0"/>
                          <a:ea typeface="Calibri"/>
                          <a:cs typeface="Times New Roman"/>
                        </a:rPr>
                        <a:t>          </a:t>
                      </a:r>
                      <a:r>
                        <a:rPr lang="sl-SI" sz="1100" b="1" dirty="0" smtClean="0">
                          <a:latin typeface="Candara" pitchFamily="34" charset="0"/>
                          <a:ea typeface="Calibri"/>
                          <a:cs typeface="Times New Roman"/>
                        </a:rPr>
                        <a:t>          Otroška </a:t>
                      </a:r>
                      <a:r>
                        <a:rPr lang="sl-SI" sz="1100" b="1" dirty="0">
                          <a:latin typeface="Candara" pitchFamily="34" charset="0"/>
                          <a:ea typeface="Calibri"/>
                          <a:cs typeface="Times New Roman"/>
                        </a:rPr>
                        <a:t>populacija (0-14) v % vse populacije </a:t>
                      </a:r>
                      <a:endParaRPr lang="sl-SI" sz="105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14.1</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15,2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14.6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13.6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12.9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12,9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13.5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13.9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13.9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13.6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-0.4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50" dirty="0">
                          <a:latin typeface="Candara" pitchFamily="34" charset="0"/>
                          <a:ea typeface="Calibri"/>
                          <a:cs typeface="Times New Roman"/>
                        </a:rPr>
                        <a:t>              </a:t>
                      </a:r>
                      <a:r>
                        <a:rPr lang="sl-SI" sz="1050" dirty="0" smtClean="0">
                          <a:latin typeface="Candara" pitchFamily="34" charset="0"/>
                          <a:ea typeface="Calibri"/>
                          <a:cs typeface="Times New Roman"/>
                        </a:rPr>
                        <a:t>  </a:t>
                      </a:r>
                      <a:r>
                        <a:rPr lang="sl-SI" sz="1050" b="1" dirty="0" smtClean="0">
                          <a:latin typeface="Candara" pitchFamily="34" charset="0"/>
                          <a:ea typeface="Calibri"/>
                          <a:cs typeface="Times New Roman"/>
                        </a:rPr>
                        <a:t>Srednja </a:t>
                      </a:r>
                      <a:r>
                        <a:rPr lang="sl-SI" sz="1050" b="1" dirty="0">
                          <a:latin typeface="Candara" pitchFamily="34" charset="0"/>
                          <a:ea typeface="Calibri"/>
                          <a:cs typeface="Times New Roman"/>
                        </a:rPr>
                        <a:t>generacija (24-54) v % od vse populacije</a:t>
                      </a:r>
                      <a:endParaRPr lang="sl-SI" sz="10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44.9</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41,7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39,6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37.7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36.0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34.8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33.9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33.7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33.8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34.1</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-10.8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50" b="1" dirty="0" smtClean="0">
                          <a:solidFill>
                            <a:srgbClr val="C00000"/>
                          </a:solidFill>
                          <a:latin typeface="Candara" pitchFamily="34" charset="0"/>
                          <a:ea typeface="Calibri"/>
                          <a:cs typeface="Times New Roman"/>
                        </a:rPr>
                        <a:t>Delovno </a:t>
                      </a:r>
                      <a:r>
                        <a:rPr lang="sl-SI" sz="1050" b="1" dirty="0">
                          <a:solidFill>
                            <a:srgbClr val="C00000"/>
                          </a:solidFill>
                          <a:latin typeface="Candara" pitchFamily="34" charset="0"/>
                          <a:ea typeface="Calibri"/>
                          <a:cs typeface="Times New Roman"/>
                        </a:rPr>
                        <a:t>sposobna populacija (15-64) od vse </a:t>
                      </a:r>
                      <a:r>
                        <a:rPr lang="sl-SI" sz="1050" b="1" dirty="0" smtClean="0">
                          <a:solidFill>
                            <a:srgbClr val="C00000"/>
                          </a:solidFill>
                          <a:latin typeface="Candara" pitchFamily="34" charset="0"/>
                          <a:ea typeface="Calibri"/>
                          <a:cs typeface="Times New Roman"/>
                        </a:rPr>
                        <a:t> populacije</a:t>
                      </a:r>
                      <a:endParaRPr lang="sl-SI" sz="1000" dirty="0">
                        <a:solidFill>
                          <a:srgbClr val="C00000"/>
                        </a:solidFill>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69.4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64.8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63,2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62.0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60.9</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59.4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57,2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55.4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54,5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54.8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-14.6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50" b="1" dirty="0">
                          <a:solidFill>
                            <a:srgbClr val="C00000"/>
                          </a:solidFill>
                          <a:latin typeface="Candara" pitchFamily="34" charset="0"/>
                          <a:ea typeface="Calibri"/>
                          <a:cs typeface="Times New Roman"/>
                        </a:rPr>
                        <a:t>           </a:t>
                      </a:r>
                      <a:r>
                        <a:rPr lang="sl-SI" sz="1050" b="1" dirty="0" smtClean="0">
                          <a:solidFill>
                            <a:srgbClr val="C00000"/>
                          </a:solidFill>
                          <a:latin typeface="Candara" pitchFamily="34" charset="0"/>
                          <a:ea typeface="Calibri"/>
                          <a:cs typeface="Times New Roman"/>
                        </a:rPr>
                        <a:t>starejša </a:t>
                      </a:r>
                      <a:r>
                        <a:rPr lang="sl-SI" sz="1050" b="1" dirty="0">
                          <a:solidFill>
                            <a:srgbClr val="C00000"/>
                          </a:solidFill>
                          <a:latin typeface="Candara" pitchFamily="34" charset="0"/>
                          <a:ea typeface="Calibri"/>
                          <a:cs typeface="Times New Roman"/>
                        </a:rPr>
                        <a:t>populacija (65 in več) od vse populacije</a:t>
                      </a:r>
                      <a:endParaRPr lang="sl-SI" sz="1000" dirty="0">
                        <a:solidFill>
                          <a:srgbClr val="C00000"/>
                        </a:solidFill>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16.5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20,0</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22,2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24.4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26.2</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27.7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29.3</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30.7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31.6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31.5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15</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6E3BC"/>
                    </a:solidFill>
                  </a:tcPr>
                </a:tc>
              </a:tr>
              <a:tr h="24186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050" b="1" dirty="0" smtClean="0">
                          <a:latin typeface="Candara" pitchFamily="34" charset="0"/>
                          <a:ea typeface="Calibri"/>
                          <a:cs typeface="Times New Roman"/>
                        </a:rPr>
                        <a:t>   </a:t>
                      </a:r>
                      <a:r>
                        <a:rPr lang="sl-SI" sz="1050" b="1" dirty="0" smtClean="0">
                          <a:solidFill>
                            <a:srgbClr val="C00000"/>
                          </a:solidFill>
                          <a:latin typeface="Candara" pitchFamily="34" charset="0"/>
                          <a:ea typeface="Calibri"/>
                          <a:cs typeface="Times New Roman"/>
                        </a:rPr>
                        <a:t>Zelo </a:t>
                      </a:r>
                      <a:r>
                        <a:rPr lang="sl-SI" sz="1050" b="1" dirty="0">
                          <a:solidFill>
                            <a:srgbClr val="C00000"/>
                          </a:solidFill>
                          <a:latin typeface="Candara" pitchFamily="34" charset="0"/>
                          <a:ea typeface="Calibri"/>
                          <a:cs typeface="Times New Roman"/>
                        </a:rPr>
                        <a:t>stara populacija (80 in več) v % od vse </a:t>
                      </a:r>
                      <a:r>
                        <a:rPr lang="sl-SI" sz="1050" b="1" dirty="0" smtClean="0">
                          <a:solidFill>
                            <a:srgbClr val="C00000"/>
                          </a:solidFill>
                          <a:latin typeface="Candara" pitchFamily="34" charset="0"/>
                          <a:ea typeface="Calibri"/>
                          <a:cs typeface="Times New Roman"/>
                        </a:rPr>
                        <a:t> populacije</a:t>
                      </a:r>
                      <a:r>
                        <a:rPr lang="sl-SI" sz="1050" b="1" dirty="0">
                          <a:latin typeface="Candara" pitchFamily="34" charset="0"/>
                          <a:ea typeface="Calibri"/>
                          <a:cs typeface="Times New Roman"/>
                        </a:rPr>
                        <a:t>.</a:t>
                      </a:r>
                      <a:endParaRPr lang="sl-SI" sz="10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4.0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5.2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5.6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6.5</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8.0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9.3</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10.3</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11.0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11.7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12.8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8.8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810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100" b="1" dirty="0" smtClean="0">
                          <a:latin typeface="Candara" pitchFamily="34" charset="0"/>
                          <a:ea typeface="Calibri"/>
                          <a:cs typeface="Times New Roman"/>
                        </a:rPr>
                        <a:t>Zelo </a:t>
                      </a:r>
                      <a:r>
                        <a:rPr lang="sl-SI" sz="1100" b="1" dirty="0">
                          <a:latin typeface="Candara" pitchFamily="34" charset="0"/>
                          <a:ea typeface="Calibri"/>
                          <a:cs typeface="Times New Roman"/>
                        </a:rPr>
                        <a:t>stara </a:t>
                      </a:r>
                      <a:r>
                        <a:rPr lang="sl-SI" sz="1100" b="1" dirty="0" smtClean="0">
                          <a:latin typeface="Candara" pitchFamily="34" charset="0"/>
                          <a:ea typeface="Calibri"/>
                          <a:cs typeface="Times New Roman"/>
                        </a:rPr>
                        <a:t>pop. </a:t>
                      </a:r>
                      <a:r>
                        <a:rPr lang="sl-SI" sz="1100" b="1" dirty="0">
                          <a:latin typeface="Candara" pitchFamily="34" charset="0"/>
                          <a:ea typeface="Calibri"/>
                          <a:cs typeface="Times New Roman"/>
                        </a:rPr>
                        <a:t>(80 in več) kot % starejše (65+) </a:t>
                      </a:r>
                      <a:r>
                        <a:rPr lang="sl-SI" sz="1100" b="1" dirty="0" smtClean="0">
                          <a:latin typeface="Candara" pitchFamily="34" charset="0"/>
                          <a:ea typeface="Calibri"/>
                          <a:cs typeface="Times New Roman"/>
                        </a:rPr>
                        <a:t> pop.</a:t>
                      </a:r>
                      <a:endParaRPr lang="sl-SI" sz="105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24.4</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26.2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25.3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26.6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30.6</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33.5</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35.0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35.8</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37,0</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a:latin typeface="Tw Cen MT Condensed"/>
                          <a:ea typeface="Calibri"/>
                          <a:cs typeface="Times New Roman"/>
                        </a:rPr>
                        <a:t>40.7</a:t>
                      </a:r>
                      <a:endParaRPr lang="sl-SI" sz="1200" b="1">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16.3</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37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spcAft>
                          <a:spcPts val="0"/>
                        </a:spcAft>
                      </a:pPr>
                      <a:r>
                        <a:rPr lang="sl-SI" sz="1200" b="1" dirty="0">
                          <a:latin typeface="Candara" pitchFamily="34" charset="0"/>
                          <a:ea typeface="Calibri"/>
                          <a:cs typeface="Times New Roman"/>
                        </a:rPr>
                        <a:t>Zelo stara </a:t>
                      </a:r>
                      <a:r>
                        <a:rPr lang="sl-SI" sz="1200" b="1" dirty="0" smtClean="0">
                          <a:latin typeface="Candara" pitchFamily="34" charset="0"/>
                          <a:ea typeface="Calibri"/>
                          <a:cs typeface="Times New Roman"/>
                        </a:rPr>
                        <a:t>pop. </a:t>
                      </a:r>
                      <a:r>
                        <a:rPr lang="sl-SI" sz="1200" b="1" dirty="0">
                          <a:latin typeface="Candara" pitchFamily="34" charset="0"/>
                          <a:ea typeface="Calibri"/>
                          <a:cs typeface="Times New Roman"/>
                        </a:rPr>
                        <a:t>(80+) kot % delovne sposobne (65+) populacije</a:t>
                      </a:r>
                      <a:endParaRPr lang="sl-SI" sz="1000" dirty="0">
                        <a:latin typeface="Candara" pitchFamily="34" charset="0"/>
                        <a:ea typeface="Calibri"/>
                        <a:cs typeface="Times New Roman"/>
                      </a:endParaRPr>
                    </a:p>
                  </a:txBody>
                  <a:tcPr marL="44760" marR="4476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5.8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8.1</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8.9</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10.4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13.2</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15.6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17.9</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19.8</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21.4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23.4</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spcAft>
                          <a:spcPts val="0"/>
                        </a:spcAft>
                      </a:pPr>
                      <a:r>
                        <a:rPr lang="sl-SI" sz="1200" b="1" dirty="0">
                          <a:latin typeface="Tw Cen MT Condensed"/>
                          <a:ea typeface="Calibri"/>
                          <a:cs typeface="Times New Roman"/>
                        </a:rPr>
                        <a:t>17.6</a:t>
                      </a:r>
                      <a:endParaRPr lang="sl-SI" sz="1200" b="1" dirty="0">
                        <a:latin typeface="Calibri"/>
                        <a:ea typeface="Calibri"/>
                        <a:cs typeface="Times New Roman"/>
                      </a:endParaRPr>
                    </a:p>
                  </a:txBody>
                  <a:tcPr marL="44760" marR="4476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2CDDC"/>
                    </a:solidFill>
                  </a:tcPr>
                </a:tc>
              </a:tr>
            </a:tbl>
          </a:graphicData>
        </a:graphic>
      </p:graphicFrame>
    </p:spTree>
    <p:extLst>
      <p:ext uri="{BB962C8B-B14F-4D97-AF65-F5344CB8AC3E}">
        <p14:creationId xmlns:p14="http://schemas.microsoft.com/office/powerpoint/2010/main" xmlns="" val="4134003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2286000" y="2690336"/>
            <a:ext cx="4572000" cy="369332"/>
          </a:xfrm>
          <a:prstGeom prst="rect">
            <a:avLst/>
          </a:prstGeom>
        </p:spPr>
        <p:txBody>
          <a:bodyPr>
            <a:spAutoFit/>
          </a:bodyPr>
          <a:lstStyle/>
          <a:p>
            <a:endParaRPr lang="sl-SI"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7544" y="553835"/>
            <a:ext cx="3902174" cy="59715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4" name="Tabela 3"/>
          <p:cNvGraphicFramePr>
            <a:graphicFrameLocks noGrp="1"/>
          </p:cNvGraphicFramePr>
          <p:nvPr>
            <p:extLst>
              <p:ext uri="{D42A27DB-BD31-4B8C-83A1-F6EECF244321}">
                <p14:modId xmlns:p14="http://schemas.microsoft.com/office/powerpoint/2010/main" xmlns="" val="3506203575"/>
              </p:ext>
            </p:extLst>
          </p:nvPr>
        </p:nvGraphicFramePr>
        <p:xfrm>
          <a:off x="4427984" y="836712"/>
          <a:ext cx="3600400" cy="4376807"/>
        </p:xfrm>
        <a:graphic>
          <a:graphicData uri="http://schemas.openxmlformats.org/drawingml/2006/table">
            <a:tbl>
              <a:tblPr firstRow="1" bandRow="1"/>
              <a:tblGrid>
                <a:gridCol w="1054839"/>
                <a:gridCol w="602609"/>
                <a:gridCol w="610798"/>
                <a:gridCol w="666077"/>
                <a:gridCol w="666077"/>
              </a:tblGrid>
              <a:tr h="751592">
                <a:tc gridSpan="5">
                  <a:txBody>
                    <a:bodyPr/>
                    <a:lstStyle/>
                    <a:p>
                      <a:pPr algn="ctr">
                        <a:lnSpc>
                          <a:spcPts val="1500"/>
                        </a:lnSpc>
                        <a:spcAft>
                          <a:spcPts val="0"/>
                        </a:spcAft>
                      </a:pPr>
                      <a:r>
                        <a:rPr lang="sl-SI" sz="1200" b="1" dirty="0">
                          <a:effectLst/>
                          <a:latin typeface="Calibri"/>
                          <a:ea typeface="Calibri"/>
                          <a:cs typeface="Times New Roman"/>
                        </a:rPr>
                        <a:t>Deli populacije,  ki so pod pragom tveganja </a:t>
                      </a:r>
                      <a:r>
                        <a:rPr lang="sl-SI" sz="1200" b="1" dirty="0" smtClean="0">
                          <a:effectLst/>
                          <a:latin typeface="Calibri"/>
                          <a:ea typeface="Calibri"/>
                          <a:cs typeface="Times New Roman"/>
                        </a:rPr>
                        <a:t>dohodkovne revščine </a:t>
                      </a:r>
                      <a:r>
                        <a:rPr lang="sl-SI" sz="1200" b="1" dirty="0">
                          <a:effectLst/>
                          <a:latin typeface="Calibri"/>
                          <a:ea typeface="Calibri"/>
                          <a:cs typeface="Times New Roman"/>
                        </a:rPr>
                        <a:t>(</a:t>
                      </a:r>
                      <a:r>
                        <a:rPr lang="sl-SI" sz="1200" b="1" dirty="0" err="1" smtClean="0">
                          <a:effectLst/>
                          <a:latin typeface="Calibri"/>
                          <a:ea typeface="Calibri"/>
                          <a:cs typeface="Times New Roman"/>
                        </a:rPr>
                        <a:t>PTdR</a:t>
                      </a:r>
                      <a:r>
                        <a:rPr lang="sl-SI" sz="1200" b="1" dirty="0">
                          <a:effectLst/>
                          <a:latin typeface="Calibri"/>
                          <a:ea typeface="Calibri"/>
                          <a:cs typeface="Times New Roman"/>
                        </a:rPr>
                        <a:t>) v 2010 Eurostat</a:t>
                      </a:r>
                      <a:endParaRPr lang="sl-SI" sz="1100" dirty="0">
                        <a:effectLst/>
                        <a:latin typeface="Calibri"/>
                        <a:ea typeface="Calibri"/>
                        <a:cs typeface="Times New Roman"/>
                      </a:endParaRPr>
                    </a:p>
                    <a:p>
                      <a:pPr algn="ctr">
                        <a:lnSpc>
                          <a:spcPts val="1500"/>
                        </a:lnSpc>
                        <a:spcAft>
                          <a:spcPts val="0"/>
                        </a:spcAft>
                      </a:pPr>
                      <a:r>
                        <a:rPr lang="sl-SI" sz="1200" b="1" dirty="0">
                          <a:effectLst/>
                          <a:latin typeface="Calibri"/>
                          <a:ea typeface="Calibri"/>
                          <a:cs typeface="Times New Roman"/>
                        </a:rPr>
                        <a:t>IZBOR iz 27držav Unije</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r>
              <a:tr h="485140">
                <a:tc>
                  <a:txBody>
                    <a:bodyPr/>
                    <a:lstStyle/>
                    <a:p>
                      <a:pPr algn="ctr">
                        <a:lnSpc>
                          <a:spcPts val="1000"/>
                        </a:lnSpc>
                        <a:spcAft>
                          <a:spcPts val="0"/>
                        </a:spcAft>
                      </a:pPr>
                      <a:r>
                        <a:rPr lang="sl-SI" sz="1100" b="1" dirty="0">
                          <a:solidFill>
                            <a:srgbClr val="4A452A"/>
                          </a:solidFill>
                          <a:effectLst/>
                          <a:latin typeface="Calibri"/>
                          <a:ea typeface="Calibri"/>
                          <a:cs typeface="Times New Roman"/>
                        </a:rPr>
                        <a:t>Izbor</a:t>
                      </a:r>
                      <a:endParaRPr lang="sl-SI" sz="1100" dirty="0">
                        <a:effectLst/>
                        <a:latin typeface="Calibri"/>
                        <a:ea typeface="Calibri"/>
                        <a:cs typeface="Times New Roman"/>
                      </a:endParaRPr>
                    </a:p>
                    <a:p>
                      <a:pPr algn="ctr">
                        <a:lnSpc>
                          <a:spcPts val="1000"/>
                        </a:lnSpc>
                        <a:spcAft>
                          <a:spcPts val="0"/>
                        </a:spcAft>
                      </a:pPr>
                      <a:r>
                        <a:rPr lang="sl-SI" sz="1100" b="1" dirty="0">
                          <a:solidFill>
                            <a:srgbClr val="4A452A"/>
                          </a:solidFill>
                          <a:effectLst/>
                          <a:latin typeface="Calibri"/>
                          <a:ea typeface="Calibri"/>
                          <a:cs typeface="Times New Roman"/>
                        </a:rPr>
                        <a:t>države</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ts val="1000"/>
                        </a:lnSpc>
                        <a:spcAft>
                          <a:spcPts val="0"/>
                        </a:spcAft>
                      </a:pPr>
                      <a:r>
                        <a:rPr lang="sl-SI" sz="1100" b="1" dirty="0">
                          <a:solidFill>
                            <a:srgbClr val="4A452A"/>
                          </a:solidFill>
                          <a:effectLst/>
                          <a:latin typeface="Calibri"/>
                          <a:ea typeface="Calibri"/>
                          <a:cs typeface="Times New Roman"/>
                        </a:rPr>
                        <a:t>Vsi</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ts val="1000"/>
                        </a:lnSpc>
                        <a:spcAft>
                          <a:spcPts val="0"/>
                        </a:spcAft>
                      </a:pPr>
                      <a:r>
                        <a:rPr lang="sl-SI" sz="1100" b="1">
                          <a:solidFill>
                            <a:srgbClr val="4A452A"/>
                          </a:solidFill>
                          <a:effectLst/>
                          <a:latin typeface="Calibri"/>
                          <a:ea typeface="Calibri"/>
                          <a:cs typeface="Times New Roman"/>
                        </a:rPr>
                        <a:t>Otroci 0-17</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ts val="1000"/>
                        </a:lnSpc>
                        <a:spcAft>
                          <a:spcPts val="0"/>
                        </a:spcAft>
                      </a:pPr>
                      <a:r>
                        <a:rPr lang="sl-SI" sz="1100" b="1">
                          <a:solidFill>
                            <a:srgbClr val="4A452A"/>
                          </a:solidFill>
                          <a:effectLst/>
                          <a:latin typeface="Calibri"/>
                          <a:ea typeface="Calibri"/>
                          <a:cs typeface="Times New Roman"/>
                        </a:rPr>
                        <a:t>Odrasli 18-65</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ts val="1000"/>
                        </a:lnSpc>
                        <a:spcAft>
                          <a:spcPts val="0"/>
                        </a:spcAft>
                      </a:pPr>
                      <a:r>
                        <a:rPr lang="sl-SI" sz="1100" b="1">
                          <a:solidFill>
                            <a:srgbClr val="4A452A"/>
                          </a:solidFill>
                          <a:effectLst/>
                          <a:latin typeface="Calibri"/>
                          <a:ea typeface="Calibri"/>
                          <a:cs typeface="Times New Roman"/>
                        </a:rPr>
                        <a:t>Odrasli 65 +</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246380">
                <a:tc>
                  <a:txBody>
                    <a:bodyPr/>
                    <a:lstStyle/>
                    <a:p>
                      <a:pPr algn="ctr">
                        <a:lnSpc>
                          <a:spcPts val="1000"/>
                        </a:lnSpc>
                        <a:spcAft>
                          <a:spcPts val="0"/>
                        </a:spcAft>
                      </a:pPr>
                      <a:r>
                        <a:rPr lang="sl-SI" sz="1400" b="1" dirty="0">
                          <a:solidFill>
                            <a:srgbClr val="FFFF00"/>
                          </a:solidFill>
                          <a:effectLst/>
                          <a:latin typeface="Calibri"/>
                          <a:ea typeface="Calibri"/>
                          <a:cs typeface="Times New Roman"/>
                        </a:rPr>
                        <a:t>EU 27</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ts val="1000"/>
                        </a:lnSpc>
                        <a:spcAft>
                          <a:spcPts val="0"/>
                        </a:spcAft>
                      </a:pPr>
                      <a:r>
                        <a:rPr lang="sl-SI" sz="1400" b="1">
                          <a:solidFill>
                            <a:srgbClr val="FFFF00"/>
                          </a:solidFill>
                          <a:effectLst/>
                          <a:latin typeface="Calibri"/>
                          <a:ea typeface="Calibri"/>
                          <a:cs typeface="Times New Roman"/>
                        </a:rPr>
                        <a:t>24,2</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ts val="1000"/>
                        </a:lnSpc>
                        <a:spcAft>
                          <a:spcPts val="0"/>
                        </a:spcAft>
                      </a:pPr>
                      <a:r>
                        <a:rPr lang="sl-SI" sz="1400" b="1">
                          <a:solidFill>
                            <a:srgbClr val="FFFF00"/>
                          </a:solidFill>
                          <a:effectLst/>
                          <a:latin typeface="Calibri"/>
                          <a:ea typeface="Calibri"/>
                          <a:cs typeface="Times New Roman"/>
                        </a:rPr>
                        <a:t>25,1</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ts val="1000"/>
                        </a:lnSpc>
                        <a:spcAft>
                          <a:spcPts val="0"/>
                        </a:spcAft>
                      </a:pPr>
                      <a:r>
                        <a:rPr lang="sl-SI" sz="1400" b="1">
                          <a:solidFill>
                            <a:srgbClr val="FFFF00"/>
                          </a:solidFill>
                          <a:effectLst/>
                          <a:latin typeface="Calibri"/>
                          <a:ea typeface="Calibri"/>
                          <a:cs typeface="Times New Roman"/>
                        </a:rPr>
                        <a:t>23,3</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ts val="1000"/>
                        </a:lnSpc>
                        <a:spcAft>
                          <a:spcPts val="0"/>
                        </a:spcAft>
                      </a:pPr>
                      <a:r>
                        <a:rPr lang="sl-SI" sz="1400" b="1">
                          <a:solidFill>
                            <a:srgbClr val="FFFF00"/>
                          </a:solidFill>
                          <a:effectLst/>
                          <a:latin typeface="Calibri"/>
                          <a:ea typeface="Calibri"/>
                          <a:cs typeface="Times New Roman"/>
                        </a:rPr>
                        <a:t>18,1</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r>
              <a:tr h="246380">
                <a:tc>
                  <a:txBody>
                    <a:bodyPr/>
                    <a:lstStyle/>
                    <a:p>
                      <a:pPr algn="ctr">
                        <a:lnSpc>
                          <a:spcPts val="1000"/>
                        </a:lnSpc>
                        <a:spcAft>
                          <a:spcPts val="0"/>
                        </a:spcAft>
                      </a:pPr>
                      <a:r>
                        <a:rPr lang="sl-SI" sz="1400" b="1" dirty="0">
                          <a:solidFill>
                            <a:srgbClr val="FFFF00"/>
                          </a:solidFill>
                          <a:effectLst/>
                          <a:latin typeface="Calibri"/>
                          <a:ea typeface="Calibri"/>
                          <a:cs typeface="Times New Roman"/>
                        </a:rPr>
                        <a:t>Slovenija</a:t>
                      </a:r>
                      <a:endParaRPr lang="sl-SI" sz="1100" dirty="0">
                        <a:solidFill>
                          <a:srgbClr val="FFFF00"/>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ts val="1000"/>
                        </a:lnSpc>
                        <a:spcAft>
                          <a:spcPts val="0"/>
                        </a:spcAft>
                      </a:pPr>
                      <a:r>
                        <a:rPr lang="sl-SI" sz="1400" b="1" dirty="0">
                          <a:solidFill>
                            <a:srgbClr val="FFFF00"/>
                          </a:solidFill>
                          <a:effectLst/>
                          <a:latin typeface="Calibri"/>
                          <a:ea typeface="Calibri"/>
                          <a:cs typeface="Times New Roman"/>
                        </a:rPr>
                        <a:t>19,3</a:t>
                      </a:r>
                      <a:endParaRPr lang="sl-SI" sz="1100" dirty="0">
                        <a:solidFill>
                          <a:srgbClr val="FFFF00"/>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ts val="1000"/>
                        </a:lnSpc>
                        <a:spcAft>
                          <a:spcPts val="0"/>
                        </a:spcAft>
                      </a:pPr>
                      <a:r>
                        <a:rPr lang="sl-SI" sz="1400" b="1" dirty="0">
                          <a:solidFill>
                            <a:srgbClr val="FFFF00"/>
                          </a:solidFill>
                          <a:effectLst/>
                          <a:latin typeface="Calibri"/>
                          <a:ea typeface="Calibri"/>
                          <a:cs typeface="Times New Roman"/>
                        </a:rPr>
                        <a:t>17,3</a:t>
                      </a:r>
                      <a:endParaRPr lang="sl-SI" sz="1100" dirty="0">
                        <a:solidFill>
                          <a:srgbClr val="FFFF00"/>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ts val="1000"/>
                        </a:lnSpc>
                        <a:spcAft>
                          <a:spcPts val="0"/>
                        </a:spcAft>
                      </a:pPr>
                      <a:r>
                        <a:rPr lang="sl-SI" sz="1400" b="1" dirty="0">
                          <a:solidFill>
                            <a:srgbClr val="FFFF00"/>
                          </a:solidFill>
                          <a:effectLst/>
                          <a:latin typeface="Calibri"/>
                          <a:ea typeface="Calibri"/>
                          <a:cs typeface="Times New Roman"/>
                        </a:rPr>
                        <a:t>18,z</a:t>
                      </a:r>
                      <a:endParaRPr lang="sl-SI" sz="1100" dirty="0">
                        <a:solidFill>
                          <a:srgbClr val="FFFF00"/>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ts val="1000"/>
                        </a:lnSpc>
                        <a:spcAft>
                          <a:spcPts val="0"/>
                        </a:spcAft>
                      </a:pPr>
                      <a:r>
                        <a:rPr lang="sl-SI" sz="1400" b="1" dirty="0">
                          <a:solidFill>
                            <a:srgbClr val="FFFF00"/>
                          </a:solidFill>
                          <a:effectLst/>
                          <a:latin typeface="Calibri"/>
                          <a:ea typeface="Calibri"/>
                          <a:cs typeface="Times New Roman"/>
                        </a:rPr>
                        <a:t>24,4</a:t>
                      </a:r>
                      <a:endParaRPr lang="sl-SI" sz="1100" dirty="0">
                        <a:solidFill>
                          <a:srgbClr val="FFFF00"/>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46380">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Avstrija</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16,9</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19,2</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18,2</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17,1</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46380">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Hrvaška</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32,5</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32,2</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32,5</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34,0</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61620">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Madžarska</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31,1</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39,8</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31,7</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a:solidFill>
                            <a:schemeClr val="accent3">
                              <a:lumMod val="20000"/>
                              <a:lumOff val="80000"/>
                            </a:schemeClr>
                          </a:solidFill>
                          <a:effectLst/>
                          <a:latin typeface="Calibri"/>
                          <a:ea typeface="Calibri"/>
                          <a:cs typeface="Times New Roman"/>
                        </a:rPr>
                        <a:t>18,0</a:t>
                      </a:r>
                      <a:endParaRPr lang="sl-SI" sz="1100" b="1">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29235">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Italija</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28,2</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32,2</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28,4</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ts val="1000"/>
                        </a:lnSpc>
                        <a:spcAft>
                          <a:spcPts val="0"/>
                        </a:spcAft>
                      </a:pPr>
                      <a:r>
                        <a:rPr lang="sl-SI" sz="1400" b="1" dirty="0">
                          <a:solidFill>
                            <a:schemeClr val="accent3">
                              <a:lumMod val="20000"/>
                              <a:lumOff val="80000"/>
                            </a:schemeClr>
                          </a:solidFill>
                          <a:effectLst/>
                          <a:latin typeface="Calibri"/>
                          <a:ea typeface="Calibri"/>
                          <a:cs typeface="Times New Roman"/>
                        </a:rPr>
                        <a:t>24,2</a:t>
                      </a:r>
                      <a:endParaRPr lang="sl-SI" sz="1100" b="1" dirty="0">
                        <a:solidFill>
                          <a:schemeClr val="accent3">
                            <a:lumMod val="20000"/>
                            <a:lumOff val="80000"/>
                          </a:schemeClr>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46380">
                <a:tc>
                  <a:txBody>
                    <a:bodyPr/>
                    <a:lstStyle/>
                    <a:p>
                      <a:pPr algn="ctr">
                        <a:lnSpc>
                          <a:spcPts val="1000"/>
                        </a:lnSpc>
                        <a:spcAft>
                          <a:spcPts val="0"/>
                        </a:spcAft>
                      </a:pPr>
                      <a:r>
                        <a:rPr lang="sl-SI" sz="1400" dirty="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Irska</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29,4</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34,1</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30,5</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13,8</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241300">
                <a:tc>
                  <a:txBody>
                    <a:bodyPr/>
                    <a:lstStyle/>
                    <a:p>
                      <a:pPr algn="ctr">
                        <a:lnSpc>
                          <a:spcPts val="1000"/>
                        </a:lnSpc>
                        <a:spcAft>
                          <a:spcPts val="0"/>
                        </a:spcAft>
                      </a:pPr>
                      <a:r>
                        <a:rPr lang="sl-SI" sz="1400" dirty="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Portugalska</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24,4</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28,6</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23,2</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24,5</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246380">
                <a:tc>
                  <a:txBody>
                    <a:bodyPr/>
                    <a:lstStyle/>
                    <a:p>
                      <a:pPr algn="ctr">
                        <a:lnSpc>
                          <a:spcPts val="1000"/>
                        </a:lnSpc>
                        <a:spcAft>
                          <a:spcPts val="0"/>
                        </a:spcAft>
                      </a:pPr>
                      <a:r>
                        <a:rPr lang="sl-SI" sz="1400" dirty="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Grčija</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31.0</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30,4</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31,6</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29,3</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246380">
                <a:tc>
                  <a:txBody>
                    <a:bodyPr/>
                    <a:lstStyle/>
                    <a:p>
                      <a:pPr algn="ctr">
                        <a:lnSpc>
                          <a:spcPts val="1000"/>
                        </a:lnSpc>
                        <a:spcAft>
                          <a:spcPts val="0"/>
                        </a:spcAft>
                      </a:pPr>
                      <a:r>
                        <a:rPr lang="sl-SI" sz="1400" dirty="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Španija</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27,0</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30,6</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27,2</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ts val="1000"/>
                        </a:lnSpc>
                        <a:spcAft>
                          <a:spcPts val="0"/>
                        </a:spcAft>
                      </a:pPr>
                      <a:r>
                        <a:rPr lang="sl-SI" sz="140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a:ea typeface="Calibri"/>
                          <a:cs typeface="Times New Roman"/>
                        </a:rPr>
                        <a:t>22,3</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246380">
                <a:tc>
                  <a:txBody>
                    <a:bodyPr/>
                    <a:lstStyle/>
                    <a:p>
                      <a:pPr algn="ctr">
                        <a:lnSpc>
                          <a:spcPts val="1000"/>
                        </a:lnSpc>
                        <a:spcAft>
                          <a:spcPts val="0"/>
                        </a:spcAft>
                      </a:pPr>
                      <a:r>
                        <a:rPr lang="sl-SI" sz="1400" b="1" dirty="0">
                          <a:solidFill>
                            <a:srgbClr val="984807"/>
                          </a:solidFill>
                          <a:effectLst/>
                          <a:latin typeface="Calibri"/>
                          <a:ea typeface="Calibri"/>
                          <a:cs typeface="Times New Roman"/>
                        </a:rPr>
                        <a:t>Danska</a:t>
                      </a:r>
                      <a:endParaRPr lang="sl-SI" sz="1100" b="1"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18,9</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18,0</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20,5</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18.6</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70180">
                <a:tc>
                  <a:txBody>
                    <a:bodyPr/>
                    <a:lstStyle/>
                    <a:p>
                      <a:pPr algn="ctr">
                        <a:lnSpc>
                          <a:spcPts val="1000"/>
                        </a:lnSpc>
                        <a:spcAft>
                          <a:spcPts val="0"/>
                        </a:spcAft>
                      </a:pPr>
                      <a:r>
                        <a:rPr lang="sl-SI" sz="1400" b="1" dirty="0">
                          <a:solidFill>
                            <a:srgbClr val="984807"/>
                          </a:solidFill>
                          <a:effectLst/>
                          <a:latin typeface="Calibri"/>
                          <a:ea typeface="Calibri"/>
                          <a:cs typeface="Times New Roman"/>
                        </a:rPr>
                        <a:t>Nemčija</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19.3</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19.9</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a:solidFill>
                            <a:srgbClr val="984807"/>
                          </a:solidFill>
                          <a:effectLst/>
                          <a:latin typeface="Calibri"/>
                          <a:ea typeface="Calibri"/>
                          <a:cs typeface="Times New Roman"/>
                        </a:rPr>
                        <a:t>21.3</a:t>
                      </a:r>
                      <a:endParaRPr lang="sl-SI" sz="110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dirty="0">
                          <a:solidFill>
                            <a:srgbClr val="984807"/>
                          </a:solidFill>
                          <a:effectLst/>
                          <a:latin typeface="Calibri"/>
                          <a:ea typeface="Calibri"/>
                          <a:cs typeface="Times New Roman"/>
                        </a:rPr>
                        <a:t>15.3</a:t>
                      </a:r>
                      <a:endParaRPr lang="sl-SI"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70180">
                <a:tc>
                  <a:txBody>
                    <a:bodyPr/>
                    <a:lstStyle/>
                    <a:p>
                      <a:pPr algn="ctr">
                        <a:lnSpc>
                          <a:spcPts val="1000"/>
                        </a:lnSpc>
                        <a:spcAft>
                          <a:spcPts val="0"/>
                        </a:spcAft>
                      </a:pPr>
                      <a:r>
                        <a:rPr lang="sl-SI" sz="1400" b="1" dirty="0" smtClean="0">
                          <a:effectLst/>
                          <a:latin typeface="Calibri"/>
                          <a:ea typeface="Calibri"/>
                          <a:cs typeface="Times New Roman"/>
                        </a:rPr>
                        <a:t>Švica</a:t>
                      </a:r>
                      <a:endParaRPr lang="sl-SI" sz="1400" b="1"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dirty="0" smtClean="0">
                          <a:effectLst/>
                          <a:latin typeface="Calibri"/>
                          <a:ea typeface="Calibri"/>
                          <a:cs typeface="Times New Roman"/>
                        </a:rPr>
                        <a:t>17,2</a:t>
                      </a:r>
                      <a:endParaRPr lang="sl-SI" sz="1400" b="1"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dirty="0" smtClean="0">
                          <a:effectLst/>
                          <a:latin typeface="Calibri"/>
                          <a:ea typeface="Calibri"/>
                          <a:cs typeface="Times New Roman"/>
                        </a:rPr>
                        <a:t>18,9</a:t>
                      </a:r>
                      <a:endParaRPr lang="sl-SI" sz="1400" b="1"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dirty="0" smtClean="0">
                          <a:effectLst/>
                          <a:latin typeface="Calibri"/>
                          <a:ea typeface="Calibri"/>
                          <a:cs typeface="Times New Roman"/>
                        </a:rPr>
                        <a:t>13,9</a:t>
                      </a:r>
                      <a:endParaRPr lang="sl-SI" sz="1400" b="1"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000"/>
                        </a:lnSpc>
                        <a:spcAft>
                          <a:spcPts val="0"/>
                        </a:spcAft>
                      </a:pPr>
                      <a:r>
                        <a:rPr lang="sl-SI" sz="1400" b="1" dirty="0" smtClean="0">
                          <a:effectLst/>
                          <a:latin typeface="Calibri"/>
                          <a:ea typeface="Calibri"/>
                          <a:cs typeface="Times New Roman"/>
                        </a:rPr>
                        <a:t>28.3</a:t>
                      </a:r>
                      <a:endParaRPr lang="sl-SI" sz="1400" b="1"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3" name="Pravokotnik 2"/>
          <p:cNvSpPr/>
          <p:nvPr/>
        </p:nvSpPr>
        <p:spPr>
          <a:xfrm>
            <a:off x="4369718" y="5229200"/>
            <a:ext cx="4018706" cy="1080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dirty="0" smtClean="0">
                <a:solidFill>
                  <a:schemeClr val="accent6">
                    <a:lumMod val="50000"/>
                  </a:schemeClr>
                </a:solidFill>
              </a:rPr>
              <a:t>Slovenija je še socialna država, veliko še pričakujemo od nje, upokojenci pa resnično niso </a:t>
            </a:r>
            <a:r>
              <a:rPr lang="sl-SI" b="1" dirty="0" err="1" smtClean="0">
                <a:solidFill>
                  <a:schemeClr val="accent6">
                    <a:lumMod val="50000"/>
                  </a:schemeClr>
                </a:solidFill>
              </a:rPr>
              <a:t>priviligirani</a:t>
            </a:r>
            <a:r>
              <a:rPr lang="sl-SI" b="1" dirty="0" smtClean="0">
                <a:solidFill>
                  <a:schemeClr val="accent6">
                    <a:lumMod val="50000"/>
                  </a:schemeClr>
                </a:solidFill>
              </a:rPr>
              <a:t>  </a:t>
            </a:r>
            <a:endParaRPr lang="sl-SI" b="1" dirty="0">
              <a:solidFill>
                <a:schemeClr val="accent6">
                  <a:lumMod val="50000"/>
                </a:schemeClr>
              </a:solidFill>
            </a:endParaRPr>
          </a:p>
          <a:p>
            <a:pPr algn="ctr"/>
            <a:endParaRPr lang="sl-SI" b="1" dirty="0">
              <a:solidFill>
                <a:schemeClr val="accent6">
                  <a:lumMod val="50000"/>
                </a:schemeClr>
              </a:solidFill>
            </a:endParaRPr>
          </a:p>
        </p:txBody>
      </p:sp>
      <p:sp>
        <p:nvSpPr>
          <p:cNvPr id="5" name="Pravokotnik 4"/>
          <p:cNvSpPr/>
          <p:nvPr/>
        </p:nvSpPr>
        <p:spPr>
          <a:xfrm>
            <a:off x="683568" y="116632"/>
            <a:ext cx="734481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600" b="1" dirty="0" smtClean="0">
              <a:solidFill>
                <a:srgbClr val="C00000"/>
              </a:solidFill>
            </a:endParaRPr>
          </a:p>
          <a:p>
            <a:pPr algn="ctr"/>
            <a:r>
              <a:rPr lang="sl-SI" sz="1600" b="1" dirty="0" smtClean="0">
                <a:solidFill>
                  <a:srgbClr val="C00000"/>
                </a:solidFill>
              </a:rPr>
              <a:t>Eurostat: Ljudje ki živijo pod pragom tveganja revščine oz so socialno izključeni  v % prebivalstva</a:t>
            </a:r>
            <a:endParaRPr lang="sl-SI" sz="1600" b="1" dirty="0">
              <a:solidFill>
                <a:srgbClr val="C00000"/>
              </a:solidFill>
            </a:endParaRPr>
          </a:p>
        </p:txBody>
      </p:sp>
    </p:spTree>
    <p:extLst>
      <p:ext uri="{BB962C8B-B14F-4D97-AF65-F5344CB8AC3E}">
        <p14:creationId xmlns:p14="http://schemas.microsoft.com/office/powerpoint/2010/main" xmlns="" val="2909955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67544" y="404665"/>
            <a:ext cx="7772400" cy="504056"/>
          </a:xfrm>
        </p:spPr>
        <p:txBody>
          <a:bodyPr>
            <a:normAutofit fontScale="90000"/>
          </a:bodyPr>
          <a:lstStyle/>
          <a:p>
            <a:r>
              <a:rPr lang="sl-SI" sz="1600" b="1" dirty="0" smtClean="0"/>
              <a:t>O prizadevanjih za ureditev v prejšnjem Svetu za solidarno sožitje generacij. definicije in povezovanje, </a:t>
            </a:r>
            <a:endParaRPr lang="sl-SI" sz="1600" dirty="0"/>
          </a:p>
        </p:txBody>
      </p:sp>
      <p:sp>
        <p:nvSpPr>
          <p:cNvPr id="3" name="Podnaslov 2"/>
          <p:cNvSpPr>
            <a:spLocks noGrp="1"/>
          </p:cNvSpPr>
          <p:nvPr>
            <p:ph type="subTitle" idx="1"/>
          </p:nvPr>
        </p:nvSpPr>
        <p:spPr>
          <a:xfrm>
            <a:off x="467544" y="980728"/>
            <a:ext cx="8208912" cy="5256584"/>
          </a:xfrm>
        </p:spPr>
        <p:txBody>
          <a:bodyPr>
            <a:normAutofit fontScale="92500" lnSpcReduction="20000"/>
          </a:bodyPr>
          <a:lstStyle/>
          <a:p>
            <a:pPr algn="l"/>
            <a:r>
              <a:rPr lang="sl-SI" sz="1700" b="1" dirty="0" smtClean="0">
                <a:solidFill>
                  <a:srgbClr val="660033"/>
                </a:solidFill>
              </a:rPr>
              <a:t>V </a:t>
            </a:r>
            <a:r>
              <a:rPr lang="sl-SI" sz="1700" b="1" dirty="0" err="1" smtClean="0">
                <a:solidFill>
                  <a:srgbClr val="660033"/>
                </a:solidFill>
              </a:rPr>
              <a:t>SvSSG</a:t>
            </a:r>
            <a:r>
              <a:rPr lang="sl-SI" sz="1700" b="1" dirty="0" smtClean="0">
                <a:solidFill>
                  <a:srgbClr val="660033"/>
                </a:solidFill>
              </a:rPr>
              <a:t> </a:t>
            </a:r>
            <a:r>
              <a:rPr lang="sl-SI" sz="1700" b="1" dirty="0">
                <a:solidFill>
                  <a:srgbClr val="660033"/>
                </a:solidFill>
              </a:rPr>
              <a:t>in kakovostno staranje prebivalstva </a:t>
            </a:r>
            <a:r>
              <a:rPr lang="sl-SI" sz="1700" b="1" dirty="0" smtClean="0">
                <a:solidFill>
                  <a:srgbClr val="660033"/>
                </a:solidFill>
              </a:rPr>
              <a:t>(do 2010) , smo predlagali, da bi koordiniral vsaj tiste, ki za javni denar </a:t>
            </a:r>
            <a:r>
              <a:rPr lang="sl-SI" sz="1700" b="1" dirty="0" err="1" smtClean="0">
                <a:solidFill>
                  <a:srgbClr val="660033"/>
                </a:solidFill>
              </a:rPr>
              <a:t>delejo</a:t>
            </a:r>
            <a:r>
              <a:rPr lang="sl-SI" sz="1700" b="1" dirty="0" smtClean="0">
                <a:solidFill>
                  <a:srgbClr val="660033"/>
                </a:solidFill>
              </a:rPr>
              <a:t> pri povezovanju in koordinaciji raziskovanj in zbiranj evidenčnih in statističnih podatkov  ter drugače izkazanih dejstev  v zvezi s staranjem ali dolgoživo družbo </a:t>
            </a:r>
          </a:p>
          <a:p>
            <a:pPr algn="l"/>
            <a:r>
              <a:rPr lang="sl-SI" sz="2200" b="1" spc="30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Sporazuma med strokami in ministrstvi nismo dosegli</a:t>
            </a:r>
            <a:r>
              <a:rPr lang="sl-SI" sz="17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a:p>
            <a:pPr algn="l"/>
            <a:r>
              <a:rPr lang="sl-SI" sz="1900" b="1" spc="300"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Med tem so se poleg znanih virov SURS (LPRS) razvili novi viri.</a:t>
            </a:r>
          </a:p>
          <a:p>
            <a:pPr marL="285750" indent="-285750" algn="l">
              <a:buFont typeface="Wingdings" pitchFamily="2" charset="2"/>
              <a:buChar char="Ø"/>
            </a:pPr>
            <a:r>
              <a:rPr lang="sl-SI" sz="1800" b="1" dirty="0" smtClean="0">
                <a:solidFill>
                  <a:srgbClr val="660033"/>
                </a:solidFill>
              </a:rPr>
              <a:t>Statistiki so razširili  SILC in druga pomembna anketna raziskovanja (Evropa)</a:t>
            </a:r>
          </a:p>
          <a:p>
            <a:pPr marL="285750" indent="-285750" algn="l">
              <a:buFont typeface="Wingdings" pitchFamily="2" charset="2"/>
              <a:buChar char="Ø"/>
            </a:pPr>
            <a:r>
              <a:rPr lang="sl-SI" sz="1800" b="1" dirty="0" smtClean="0">
                <a:solidFill>
                  <a:srgbClr val="660033"/>
                </a:solidFill>
              </a:rPr>
              <a:t>Dobili  smo registrski popis prebivalstva in stanovanj 2011 (čestitamo)</a:t>
            </a:r>
          </a:p>
          <a:p>
            <a:pPr marL="285750" indent="-285750" algn="l">
              <a:buFont typeface="Wingdings" pitchFamily="2" charset="2"/>
              <a:buChar char="Ø"/>
            </a:pPr>
            <a:r>
              <a:rPr lang="sl-SI" sz="1800" b="1" dirty="0" smtClean="0">
                <a:solidFill>
                  <a:srgbClr val="660033"/>
                </a:solidFill>
              </a:rPr>
              <a:t>IER je uspel z projektom SHARE (na razpolago vem raziskovalcem)</a:t>
            </a:r>
          </a:p>
          <a:p>
            <a:pPr marL="285750" indent="-285750" algn="l">
              <a:buFont typeface="Wingdings" pitchFamily="2" charset="2"/>
              <a:buChar char="Ø"/>
            </a:pPr>
            <a:r>
              <a:rPr lang="sl-SI" sz="1800" b="1" dirty="0" smtClean="0">
                <a:solidFill>
                  <a:srgbClr val="660033"/>
                </a:solidFill>
              </a:rPr>
              <a:t>Vzpostavljeni so informatizirani nepremičninski registri REN in njegove izvedenke, informatizirana je zemljiška knjiga, in dobra podlage za statistike  </a:t>
            </a:r>
          </a:p>
          <a:p>
            <a:pPr marL="285750" indent="-285750" algn="l">
              <a:buFont typeface="Wingdings" pitchFamily="2" charset="2"/>
              <a:buChar char="Ø"/>
            </a:pPr>
            <a:r>
              <a:rPr lang="sl-SI" sz="1800" b="1" dirty="0" smtClean="0">
                <a:solidFill>
                  <a:srgbClr val="660033"/>
                </a:solidFill>
              </a:rPr>
              <a:t>MDDSZEM  je uspel s  skoraj popolno informatizacijo socialnih pomoči za del prebivalstva.</a:t>
            </a:r>
          </a:p>
          <a:p>
            <a:pPr marL="285750" indent="-285750" algn="l">
              <a:buFont typeface="Wingdings" pitchFamily="2" charset="2"/>
              <a:buChar char="Ø"/>
            </a:pPr>
            <a:r>
              <a:rPr lang="sl-SI" sz="1800" b="1" dirty="0" smtClean="0">
                <a:solidFill>
                  <a:srgbClr val="660033"/>
                </a:solidFill>
              </a:rPr>
              <a:t>Informatizirani so še drugi javni na pravne ali druge osebe vezani registri</a:t>
            </a:r>
          </a:p>
          <a:p>
            <a:pPr marL="285750" indent="-285750" algn="l">
              <a:buFont typeface="Wingdings" pitchFamily="2" charset="2"/>
              <a:buChar char="Ø"/>
            </a:pPr>
            <a:r>
              <a:rPr lang="sl-SI" sz="1800" b="1" dirty="0" smtClean="0">
                <a:solidFill>
                  <a:srgbClr val="660033"/>
                </a:solidFill>
              </a:rPr>
              <a:t>Asimetrije glede na pokrivanje kohorte starejših  populacij ni več, vsi smo opazovani preko </a:t>
            </a:r>
            <a:r>
              <a:rPr lang="sl-SI" sz="1800" b="1" dirty="0" err="1" smtClean="0">
                <a:solidFill>
                  <a:srgbClr val="660033"/>
                </a:solidFill>
              </a:rPr>
              <a:t>emšo</a:t>
            </a:r>
            <a:r>
              <a:rPr lang="sl-SI" sz="1800" b="1" dirty="0" smtClean="0">
                <a:solidFill>
                  <a:srgbClr val="660033"/>
                </a:solidFill>
              </a:rPr>
              <a:t>-ja. Tudi kot zdravstveni, pokojninski ter drugačni zavarovanci in davkoplačevalci ne znamo delati z „big </a:t>
            </a:r>
            <a:r>
              <a:rPr lang="sl-SI" sz="1800" b="1" dirty="0" err="1" smtClean="0">
                <a:solidFill>
                  <a:srgbClr val="660033"/>
                </a:solidFill>
              </a:rPr>
              <a:t>data</a:t>
            </a:r>
            <a:r>
              <a:rPr lang="sl-SI" sz="1800" b="1" dirty="0" smtClean="0">
                <a:solidFill>
                  <a:srgbClr val="660033"/>
                </a:solidFill>
              </a:rPr>
              <a:t>“. </a:t>
            </a:r>
          </a:p>
          <a:p>
            <a:pPr marL="285750" indent="-285750" algn="l">
              <a:buFont typeface="Wingdings" pitchFamily="2" charset="2"/>
              <a:buChar char="Ø"/>
            </a:pPr>
            <a:r>
              <a:rPr lang="sl-SI" sz="1800" b="1" dirty="0" smtClean="0">
                <a:solidFill>
                  <a:srgbClr val="660033"/>
                </a:solidFill>
              </a:rPr>
              <a:t>Asimetrija je v analitski in statistični  pozornosti do generacije 50 +.</a:t>
            </a:r>
          </a:p>
          <a:p>
            <a:pPr algn="l"/>
            <a:endParaRPr lang="sl-SI" sz="19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lgn="l"/>
            <a:r>
              <a:rPr lang="sl-SI" sz="19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Problem je “velika reka ali dež“  iz katerega naj dobimo dobre razumljive in uporabne podlage za odločanje in seveda kakovost virov iz katerih to naredimo</a:t>
            </a:r>
            <a:endParaRPr lang="sl-SI" sz="19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sp>
        <p:nvSpPr>
          <p:cNvPr id="4" name="Pravokotnik 3"/>
          <p:cNvSpPr/>
          <p:nvPr/>
        </p:nvSpPr>
        <p:spPr>
          <a:xfrm>
            <a:off x="585520" y="6429228"/>
            <a:ext cx="590465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200" dirty="0" smtClean="0">
                <a:solidFill>
                  <a:srgbClr val="660033"/>
                </a:solidFill>
              </a:rPr>
              <a:t>Okrogla miza o pravicah starejših v Sloveniji, 10.6.2013., Državni sveta RS, Banovec Tomaž </a:t>
            </a:r>
            <a:endParaRPr lang="sl-SI" sz="1200" dirty="0">
              <a:solidFill>
                <a:srgbClr val="660033"/>
              </a:solidFill>
            </a:endParaRPr>
          </a:p>
        </p:txBody>
      </p:sp>
    </p:spTree>
    <p:extLst>
      <p:ext uri="{BB962C8B-B14F-4D97-AF65-F5344CB8AC3E}">
        <p14:creationId xmlns:p14="http://schemas.microsoft.com/office/powerpoint/2010/main" xmlns="" val="1508318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67544" y="404665"/>
            <a:ext cx="7772400" cy="504056"/>
          </a:xfrm>
        </p:spPr>
        <p:txBody>
          <a:bodyPr>
            <a:normAutofit fontScale="90000"/>
          </a:bodyPr>
          <a:lstStyle/>
          <a:p>
            <a:r>
              <a:rPr lang="sl-SI" sz="1600" b="1" dirty="0" smtClean="0"/>
              <a:t>Stanje v katerem se nahajamo,  velike nove količin podatkov in IKT omogočajo administrativna poslovanja  analitika  je slaba ali je ni.</a:t>
            </a:r>
            <a:br>
              <a:rPr lang="sl-SI" sz="1600" b="1" dirty="0" smtClean="0"/>
            </a:br>
            <a:endParaRPr lang="sl-SI" sz="1600" dirty="0"/>
          </a:p>
        </p:txBody>
      </p:sp>
      <p:sp>
        <p:nvSpPr>
          <p:cNvPr id="3" name="Podnaslov 2"/>
          <p:cNvSpPr>
            <a:spLocks noGrp="1"/>
          </p:cNvSpPr>
          <p:nvPr>
            <p:ph type="subTitle" idx="1"/>
          </p:nvPr>
        </p:nvSpPr>
        <p:spPr>
          <a:xfrm>
            <a:off x="467544" y="980728"/>
            <a:ext cx="8208912" cy="5256584"/>
          </a:xfrm>
        </p:spPr>
        <p:txBody>
          <a:bodyPr>
            <a:normAutofit/>
          </a:bodyPr>
          <a:lstStyle/>
          <a:p>
            <a:pPr lvl="0"/>
            <a:endParaRPr lang="sl-SI" sz="1400" b="1" dirty="0" smtClean="0"/>
          </a:p>
          <a:p>
            <a:pPr lvl="0"/>
            <a:endParaRPr lang="sl-SI" sz="1400" b="1" dirty="0" smtClean="0"/>
          </a:p>
          <a:p>
            <a:pPr lvl="0"/>
            <a:endParaRPr lang="sl-SI" sz="1400" b="1" dirty="0" smtClean="0"/>
          </a:p>
          <a:p>
            <a:pPr lvl="0"/>
            <a:endParaRPr lang="sl-SI" sz="1400" b="1" dirty="0"/>
          </a:p>
          <a:p>
            <a:pPr lvl="0"/>
            <a:endParaRPr lang="sl-SI" sz="1400" b="1" dirty="0" smtClean="0"/>
          </a:p>
          <a:p>
            <a:pPr lvl="0"/>
            <a:endParaRPr lang="sl-SI" sz="1400" b="1" dirty="0"/>
          </a:p>
          <a:p>
            <a:pPr lvl="0"/>
            <a:endParaRPr lang="sl-SI" sz="1400" b="1" dirty="0" smtClean="0"/>
          </a:p>
          <a:p>
            <a:pPr lvl="0"/>
            <a:endParaRPr lang="sl-SI" sz="1400" b="1" dirty="0"/>
          </a:p>
          <a:p>
            <a:pPr lvl="0"/>
            <a:endParaRPr lang="sl-SI" sz="1400" b="1" dirty="0" smtClean="0"/>
          </a:p>
          <a:p>
            <a:pPr lvl="0"/>
            <a:endParaRPr lang="sl-SI" sz="1400" b="1" dirty="0" smtClean="0"/>
          </a:p>
          <a:p>
            <a:pPr lvl="0"/>
            <a:endParaRPr lang="sl-SI" sz="1400" b="1" dirty="0"/>
          </a:p>
          <a:p>
            <a:endParaRPr lang="sl-SI" sz="1400" dirty="0"/>
          </a:p>
        </p:txBody>
      </p:sp>
      <p:sp>
        <p:nvSpPr>
          <p:cNvPr id="4" name="Pravokotnik 3"/>
          <p:cNvSpPr/>
          <p:nvPr/>
        </p:nvSpPr>
        <p:spPr>
          <a:xfrm>
            <a:off x="585520" y="6429228"/>
            <a:ext cx="590465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200" dirty="0" smtClean="0">
                <a:solidFill>
                  <a:srgbClr val="660033"/>
                </a:solidFill>
              </a:rPr>
              <a:t>Okrogla miza o pravicah starejših v Sloveniji, 10.6.2013., Državni sveta RS, Banovec Tomaž </a:t>
            </a:r>
            <a:endParaRPr lang="sl-SI" sz="1200" dirty="0">
              <a:solidFill>
                <a:srgbClr val="660033"/>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94265" y="1124745"/>
            <a:ext cx="2349543" cy="12961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PoljeZBesedilom 5"/>
          <p:cNvSpPr txBox="1"/>
          <p:nvPr/>
        </p:nvSpPr>
        <p:spPr>
          <a:xfrm>
            <a:off x="3059832" y="1268760"/>
            <a:ext cx="5760640" cy="5632311"/>
          </a:xfrm>
          <a:prstGeom prst="rect">
            <a:avLst/>
          </a:prstGeom>
          <a:noFill/>
        </p:spPr>
        <p:txBody>
          <a:bodyPr wrap="square" rtlCol="0">
            <a:spAutoFit/>
          </a:bodyPr>
          <a:lstStyle/>
          <a:p>
            <a:pPr lvl="0"/>
            <a:r>
              <a:rPr lang="sl-SI" b="1" i="1" dirty="0"/>
              <a:t>Poznavanja pojavov in problemov poveznih z njimi </a:t>
            </a:r>
            <a:r>
              <a:rPr lang="sl-SI" i="1" dirty="0"/>
              <a:t>ki jih spremljamo </a:t>
            </a:r>
            <a:r>
              <a:rPr lang="sl-SI" b="1" i="1" dirty="0"/>
              <a:t>s pragmatičnega</a:t>
            </a:r>
            <a:r>
              <a:rPr lang="sl-SI" i="1" dirty="0"/>
              <a:t> </a:t>
            </a:r>
            <a:r>
              <a:rPr lang="sl-SI" i="1" dirty="0" smtClean="0"/>
              <a:t>vidika </a:t>
            </a:r>
            <a:r>
              <a:rPr lang="sl-SI" i="1" dirty="0"/>
              <a:t>uporabe podatkov. Treba je vedeti zakaj </a:t>
            </a:r>
            <a:r>
              <a:rPr lang="sl-SI" i="1" dirty="0" smtClean="0"/>
              <a:t>in  za </a:t>
            </a:r>
            <a:r>
              <a:rPr lang="sl-SI" i="1" dirty="0"/>
              <a:t>katere </a:t>
            </a:r>
            <a:r>
              <a:rPr lang="sl-SI" i="1" dirty="0" smtClean="0"/>
              <a:t>„rožice“ </a:t>
            </a:r>
            <a:r>
              <a:rPr lang="sl-SI" i="1" dirty="0"/>
              <a:t>odpremo </a:t>
            </a:r>
            <a:r>
              <a:rPr lang="sl-SI" i="1" dirty="0" smtClean="0"/>
              <a:t>  </a:t>
            </a:r>
            <a:r>
              <a:rPr lang="sl-SI" i="1" dirty="0"/>
              <a:t>dežnik na sliki, kaj bomo zalivali s precejeno tekočino, komu bomo poročali in kaj bodo naročniki s takim zmanjšanim in urejenim curkom </a:t>
            </a:r>
            <a:r>
              <a:rPr lang="sl-SI" i="1" dirty="0" smtClean="0"/>
              <a:t>počeli, kaj podprli ali kaj zavrli;</a:t>
            </a:r>
            <a:endParaRPr lang="sl-SI" i="1" dirty="0"/>
          </a:p>
          <a:p>
            <a:pPr lvl="0"/>
            <a:endParaRPr lang="sl-SI" i="1" dirty="0" smtClean="0"/>
          </a:p>
          <a:p>
            <a:pPr lvl="0"/>
            <a:r>
              <a:rPr lang="sl-SI" i="1" dirty="0" smtClean="0"/>
              <a:t>Poznavanje </a:t>
            </a:r>
            <a:r>
              <a:rPr lang="sl-SI" b="1" i="1" dirty="0"/>
              <a:t>semantičnega </a:t>
            </a:r>
            <a:r>
              <a:rPr lang="sl-SI" b="1" i="1" dirty="0" smtClean="0"/>
              <a:t>vidika pojava</a:t>
            </a:r>
            <a:r>
              <a:rPr lang="sl-SI" i="1" dirty="0" smtClean="0"/>
              <a:t>, treba je biti razumljiv </a:t>
            </a:r>
            <a:r>
              <a:rPr lang="sl-SI" i="1" dirty="0"/>
              <a:t>pri določanju pojavov in njihovem merjenju, urediti definicije in </a:t>
            </a:r>
            <a:r>
              <a:rPr lang="sl-SI" i="1" dirty="0" smtClean="0"/>
              <a:t>klasifikacije in </a:t>
            </a:r>
            <a:r>
              <a:rPr lang="sl-SI" i="1" dirty="0"/>
              <a:t>tako omogočiti sporazume med </a:t>
            </a:r>
            <a:r>
              <a:rPr lang="sl-SI" i="1" dirty="0" smtClean="0"/>
              <a:t>analitiki in uporabniki.  </a:t>
            </a:r>
            <a:endParaRPr lang="sl-SI" i="1" dirty="0"/>
          </a:p>
          <a:p>
            <a:pPr lvl="0"/>
            <a:endParaRPr lang="sl-SI" i="1" dirty="0" smtClean="0"/>
          </a:p>
          <a:p>
            <a:pPr lvl="0"/>
            <a:r>
              <a:rPr lang="sl-SI" i="1" dirty="0" smtClean="0"/>
              <a:t>Obvladovanje </a:t>
            </a:r>
            <a:r>
              <a:rPr lang="sl-SI" b="1" i="1" dirty="0" smtClean="0"/>
              <a:t>sintaktičnega </a:t>
            </a:r>
            <a:r>
              <a:rPr lang="sl-SI" b="1" i="1" dirty="0"/>
              <a:t>vidika</a:t>
            </a:r>
            <a:r>
              <a:rPr lang="sl-SI" i="1" dirty="0"/>
              <a:t>, </a:t>
            </a:r>
            <a:r>
              <a:rPr lang="sl-SI" i="1" dirty="0" smtClean="0"/>
              <a:t>algoritmi se morajo »zložiti</a:t>
            </a:r>
            <a:r>
              <a:rPr lang="sl-SI" i="1" dirty="0"/>
              <a:t>« z urejenim informatiziranem okoljem,  prilagoditi količine, urediti arhiviranje in poseganje v </a:t>
            </a:r>
            <a:r>
              <a:rPr lang="sl-SI" i="1" dirty="0" smtClean="0"/>
              <a:t>arhive in baze podatkov. </a:t>
            </a:r>
            <a:r>
              <a:rPr lang="sl-SI" i="1" dirty="0"/>
              <a:t>Potrebna je primerna programska oprema in druga sredstva in podobni ukrepi ter vzdrževana mreža komuniciranja.</a:t>
            </a:r>
          </a:p>
          <a:p>
            <a:r>
              <a:rPr lang="sl-SI" i="1" dirty="0"/>
              <a:t> </a:t>
            </a:r>
          </a:p>
          <a:p>
            <a:endParaRPr lang="sl-SI" dirty="0"/>
          </a:p>
        </p:txBody>
      </p:sp>
      <p:sp>
        <p:nvSpPr>
          <p:cNvPr id="7" name="Pravokotnik 6"/>
          <p:cNvSpPr/>
          <p:nvPr/>
        </p:nvSpPr>
        <p:spPr>
          <a:xfrm>
            <a:off x="494265" y="2636912"/>
            <a:ext cx="2565567" cy="379231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Potrebujemo „</a:t>
            </a:r>
            <a:r>
              <a:rPr lang="sl-SI" b="1" i="1"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data</a:t>
            </a:r>
            <a:r>
              <a:rPr lang="sl-SI"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scientiste«, </a:t>
            </a:r>
            <a:r>
              <a:rPr lang="sl-SI"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ki naj </a:t>
            </a:r>
            <a:r>
              <a:rPr lang="sl-SI"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bi, vodili statistike, analitike in </a:t>
            </a:r>
            <a:r>
              <a:rPr lang="sl-SI"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pisatelje zgodb? </a:t>
            </a:r>
            <a:r>
              <a:rPr lang="sl-SI"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To naj bi postal  najbolj seksi poklic. Kaj </a:t>
            </a:r>
            <a:r>
              <a:rPr lang="sl-SI"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naj naredijo za to šole za </a:t>
            </a:r>
            <a:r>
              <a:rPr lang="sl-SI"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informatiko</a:t>
            </a:r>
            <a:r>
              <a:rPr lang="sl-SI"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statistične šole </a:t>
            </a:r>
            <a:r>
              <a:rPr lang="sl-SI"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druge šole. </a:t>
            </a:r>
          </a:p>
          <a:p>
            <a:pPr algn="ctr"/>
            <a:r>
              <a:rPr lang="sl-SI" sz="2400" b="1" i="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Kako  se naj vključijo seniorji ?</a:t>
            </a:r>
            <a:endParaRPr lang="sl-SI" sz="2400" b="1" i="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xmlns="" val="2384795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Pravokotnik 1"/>
          <p:cNvSpPr>
            <a:spLocks noChangeArrowheads="1"/>
          </p:cNvSpPr>
          <p:nvPr/>
        </p:nvSpPr>
        <p:spPr bwMode="auto">
          <a:xfrm>
            <a:off x="468313" y="830263"/>
            <a:ext cx="712787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sl-SI" sz="1400" i="1" dirty="0" smtClean="0"/>
              <a:t>{</a:t>
            </a:r>
            <a:endParaRPr lang="sl-SI" sz="1400" i="1" dirty="0"/>
          </a:p>
        </p:txBody>
      </p:sp>
      <p:sp>
        <p:nvSpPr>
          <p:cNvPr id="4" name="Pravokotnik 3"/>
          <p:cNvSpPr/>
          <p:nvPr/>
        </p:nvSpPr>
        <p:spPr>
          <a:xfrm>
            <a:off x="323528" y="1052736"/>
            <a:ext cx="8064896" cy="36003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l-SI" b="1" dirty="0">
                <a:ln w="12700">
                  <a:solidFill>
                    <a:schemeClr val="tx2">
                      <a:satMod val="155000"/>
                    </a:schemeClr>
                  </a:solidFill>
                  <a:prstDash val="solid"/>
                </a:ln>
                <a:solidFill>
                  <a:srgbClr val="0000FF"/>
                </a:solidFill>
                <a:effectLst>
                  <a:outerShdw blurRad="41275" dist="20320" dir="1800000" algn="tl" rotWithShape="0">
                    <a:srgbClr val="000000">
                      <a:alpha val="40000"/>
                    </a:srgbClr>
                  </a:outerShdw>
                </a:effectLst>
              </a:rPr>
              <a:t>Priporočilo št </a:t>
            </a:r>
            <a:r>
              <a:rPr lang="sl-SI" b="1" dirty="0" smtClean="0">
                <a:ln w="12700">
                  <a:solidFill>
                    <a:schemeClr val="tx2">
                      <a:satMod val="155000"/>
                    </a:schemeClr>
                  </a:solidFill>
                  <a:prstDash val="solid"/>
                </a:ln>
                <a:solidFill>
                  <a:srgbClr val="0000FF"/>
                </a:solidFill>
                <a:effectLst>
                  <a:outerShdw blurRad="41275" dist="20320" dir="1800000" algn="tl" rotWithShape="0">
                    <a:srgbClr val="000000">
                      <a:alpha val="40000"/>
                    </a:srgbClr>
                  </a:outerShdw>
                </a:effectLst>
              </a:rPr>
              <a:t>2</a:t>
            </a:r>
          </a:p>
          <a:p>
            <a:pPr>
              <a:lnSpc>
                <a:spcPts val="2200"/>
              </a:lnSpc>
              <a:defRPr/>
            </a:pPr>
            <a:endParaRPr lang="sl-SI" sz="2000" b="1" i="1" dirty="0" smtClean="0">
              <a:ln w="12700">
                <a:solidFill>
                  <a:schemeClr val="bg1"/>
                </a:solidFill>
                <a:prstDash val="solid"/>
              </a:ln>
              <a:solidFill>
                <a:schemeClr val="tx1"/>
              </a:solidFill>
              <a:effectLst>
                <a:outerShdw blurRad="41275" dist="20320" dir="1800000" algn="tl" rotWithShape="0">
                  <a:srgbClr val="000000">
                    <a:alpha val="40000"/>
                  </a:srgbClr>
                </a:outerShdw>
              </a:effectLst>
            </a:endParaRPr>
          </a:p>
          <a:p>
            <a:pPr>
              <a:lnSpc>
                <a:spcPts val="2200"/>
              </a:lnSpc>
              <a:defRPr/>
            </a:pPr>
            <a:r>
              <a:rPr lang="sl-SI" sz="2000" b="1" i="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Okrepi </a:t>
            </a:r>
            <a:r>
              <a:rPr lang="sl-SI" sz="20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naj dolgoročno vzdržnost pokojninskega sistema v obdobju po letu 2020 z </a:t>
            </a:r>
            <a:r>
              <a:rPr lang="sl-SI" sz="2000" b="1" i="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nadaljnjo </a:t>
            </a:r>
            <a:r>
              <a:rPr lang="sl-SI" sz="20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prilagoditvijo vseh ustreznih parametrov, vključno z navezavo </a:t>
            </a:r>
            <a:r>
              <a:rPr lang="sl-SI" sz="2000" b="1" i="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zakonsko predpisane </a:t>
            </a:r>
            <a:r>
              <a:rPr lang="sl-SI" sz="20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upokojitvene starosti na podaljšanje življenjske dobe, hkrati pa naj </a:t>
            </a:r>
            <a:r>
              <a:rPr lang="sl-SI" sz="2000" b="1" i="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ohranja </a:t>
            </a:r>
            <a:r>
              <a:rPr lang="sl-SI" sz="20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zadostno raven pokojnin.</a:t>
            </a:r>
          </a:p>
          <a:p>
            <a:pPr>
              <a:lnSpc>
                <a:spcPts val="2200"/>
              </a:lnSpc>
              <a:defRPr/>
            </a:pPr>
            <a:endParaRPr lang="sl-SI" sz="20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a:p>
            <a:pPr>
              <a:lnSpc>
                <a:spcPts val="2200"/>
              </a:lnSpc>
              <a:defRPr/>
            </a:pPr>
            <a:r>
              <a:rPr lang="sl-SI" sz="20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Omeji naj s staranjem prebivalstva povezane  stroške dolgotrajne oskrbe in izboljša dostop do storitev s preusmeritvijo oskrbe  z institucionalne na oskrbo na domu, izboljšanjem usmerjanja nadomestil in ugotavljanja njihove upravičenosti ter povečanjem preventive za zmanjšanje invalidnosti/odvisnosti</a:t>
            </a:r>
            <a:r>
              <a:rPr lang="sl-SI"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 </a:t>
            </a:r>
            <a:endParaRPr lang="sl-SI" b="1" i="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a:p>
            <a:pPr>
              <a:defRPr/>
            </a:pPr>
            <a:endParaRPr lang="sl-SI"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2" name="Pravokotnik 1"/>
          <p:cNvSpPr/>
          <p:nvPr/>
        </p:nvSpPr>
        <p:spPr>
          <a:xfrm>
            <a:off x="468313" y="332656"/>
            <a:ext cx="8136135"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400" b="1" i="1" dirty="0" smtClean="0">
                <a:solidFill>
                  <a:srgbClr val="660033"/>
                </a:solidFill>
                <a:latin typeface="Candara" pitchFamily="34" charset="0"/>
              </a:rPr>
              <a:t>EVROPSKA KOMISIJA Bruselj,  COM(2013) 374 »Priporočilo za PRIPOROČILO SVETA v zvezi z nacionalnim reformnim programom Slovenije za leto 2013  in mnenje Sveta o slovenskem programu stabilnosti za obdobje 2012–2016« </a:t>
            </a:r>
            <a:endParaRPr lang="sl-SI" sz="1400" b="1" dirty="0">
              <a:solidFill>
                <a:srgbClr val="660033"/>
              </a:solidFill>
              <a:latin typeface="Candara" pitchFamily="34" charset="0"/>
            </a:endParaRPr>
          </a:p>
        </p:txBody>
      </p:sp>
      <p:sp>
        <p:nvSpPr>
          <p:cNvPr id="3" name="Pravokotnik 2"/>
          <p:cNvSpPr/>
          <p:nvPr/>
        </p:nvSpPr>
        <p:spPr>
          <a:xfrm>
            <a:off x="468313" y="4725144"/>
            <a:ext cx="7920111" cy="16561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b="1" i="1" dirty="0" smtClean="0">
                <a:solidFill>
                  <a:srgbClr val="660033"/>
                </a:solidFill>
                <a:latin typeface="Candara" pitchFamily="34" charset="0"/>
              </a:rPr>
              <a:t>Ali so vsi podatki in izkazana dejstva pripravljeni za  oblikovanje množice  potrebnih dokumentov strategij ukrepov in zakonov in preračunov po vsebini v času in prostoru (teritorij).  Kdo ima v rokah obrnjeni dežnik  in katero rožico zalivamo. </a:t>
            </a:r>
          </a:p>
          <a:p>
            <a:pPr algn="ctr"/>
            <a:r>
              <a:rPr lang="sl-SI" sz="2400" b="1" i="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Candara" pitchFamily="34" charset="0"/>
              </a:rPr>
              <a:t>Pripravljamo pa osnove za novo strategijo aktivnega stanja</a:t>
            </a:r>
          </a:p>
        </p:txBody>
      </p:sp>
    </p:spTree>
    <p:extLst>
      <p:ext uri="{BB962C8B-B14F-4D97-AF65-F5344CB8AC3E}">
        <p14:creationId xmlns:p14="http://schemas.microsoft.com/office/powerpoint/2010/main" xmlns="" val="1241702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67544" y="404665"/>
            <a:ext cx="7772400" cy="504056"/>
          </a:xfrm>
        </p:spPr>
        <p:txBody>
          <a:bodyPr>
            <a:normAutofit/>
          </a:bodyPr>
          <a:lstStyle/>
          <a:p>
            <a:r>
              <a:rPr lang="sl-SI" sz="1600" b="1" dirty="0" smtClean="0"/>
              <a:t>Napačna razumevanja podatkov in uporaba podatkov in napačne politike</a:t>
            </a:r>
            <a:endParaRPr lang="sl-SI" sz="1600" dirty="0"/>
          </a:p>
        </p:txBody>
      </p:sp>
      <p:sp>
        <p:nvSpPr>
          <p:cNvPr id="3" name="Podnaslov 2"/>
          <p:cNvSpPr>
            <a:spLocks noGrp="1"/>
          </p:cNvSpPr>
          <p:nvPr>
            <p:ph type="subTitle" idx="1"/>
          </p:nvPr>
        </p:nvSpPr>
        <p:spPr>
          <a:xfrm>
            <a:off x="467544" y="980728"/>
            <a:ext cx="8208912" cy="5256584"/>
          </a:xfrm>
        </p:spPr>
        <p:txBody>
          <a:bodyPr>
            <a:normAutofit/>
          </a:bodyPr>
          <a:lstStyle/>
          <a:p>
            <a:pPr algn="l"/>
            <a:endParaRPr lang="sl-SI" sz="1800" dirty="0" smtClean="0"/>
          </a:p>
          <a:p>
            <a:pPr algn="l"/>
            <a:r>
              <a:rPr lang="sl-SI" sz="1800" b="1" i="1" dirty="0" smtClean="0">
                <a:solidFill>
                  <a:srgbClr val="660033"/>
                </a:solidFill>
                <a:latin typeface="Candara" pitchFamily="34" charset="0"/>
              </a:rPr>
              <a:t>Statistike  so strokovna sredstva za podporo odločanju, seveda le jih uporabnik razumem in dobro uporabi. Dovolj je primerov, ko zaradi neznanja ali drugih razlogov naslonimo svoje odločitve na en sam podatek ali celo na podatek zbran za popolnoma drug namen.  Minimalna plača je določena z uporabo statističnih podatkov,  v javnosti in zainteresiranih strokah je postale CELO mera za prag revščine (študenti, mladina, upokojenci). Potem dobimo iz komisije sporočilo:</a:t>
            </a:r>
          </a:p>
          <a:p>
            <a:pPr algn="l">
              <a:defRPr/>
            </a:pPr>
            <a:r>
              <a:rPr lang="sl-SI" sz="1800" b="1" dirty="0" smtClean="0">
                <a:ln w="12700">
                  <a:solidFill>
                    <a:schemeClr val="tx2">
                      <a:satMod val="155000"/>
                    </a:schemeClr>
                  </a:solidFill>
                  <a:prstDash val="solid"/>
                </a:ln>
                <a:solidFill>
                  <a:srgbClr val="FF0066"/>
                </a:solidFill>
                <a:effectLst>
                  <a:outerShdw blurRad="41275" dist="20320" dir="1800000" algn="tl" rotWithShape="0">
                    <a:srgbClr val="000000">
                      <a:alpha val="40000"/>
                    </a:srgbClr>
                  </a:outerShdw>
                </a:effectLst>
              </a:rPr>
              <a:t>Priporočilo  </a:t>
            </a:r>
            <a:r>
              <a:rPr lang="sl-SI" sz="1800" b="1" dirty="0">
                <a:ln w="12700">
                  <a:solidFill>
                    <a:schemeClr val="tx2">
                      <a:satMod val="155000"/>
                    </a:schemeClr>
                  </a:solidFill>
                  <a:prstDash val="solid"/>
                </a:ln>
                <a:solidFill>
                  <a:srgbClr val="FF0066"/>
                </a:solidFill>
                <a:effectLst>
                  <a:outerShdw blurRad="41275" dist="20320" dir="1800000" algn="tl" rotWithShape="0">
                    <a:srgbClr val="000000">
                      <a:alpha val="40000"/>
                    </a:srgbClr>
                  </a:outerShdw>
                </a:effectLst>
              </a:rPr>
              <a:t>št. 3. </a:t>
            </a:r>
            <a:r>
              <a:rPr lang="sl-SI" sz="1400" b="1" dirty="0">
                <a:ln w="12700">
                  <a:solidFill>
                    <a:schemeClr val="tx2">
                      <a:satMod val="155000"/>
                    </a:schemeClr>
                  </a:solidFill>
                  <a:prstDash val="solid"/>
                </a:ln>
                <a:solidFill>
                  <a:srgbClr val="FF0066"/>
                </a:solidFill>
                <a:effectLst>
                  <a:outerShdw blurRad="41275" dist="20320" dir="1800000" algn="tl" rotWithShape="0">
                    <a:srgbClr val="000000">
                      <a:alpha val="40000"/>
                    </a:srgbClr>
                  </a:outerShdw>
                </a:effectLst>
              </a:rPr>
              <a:t>(tudi pomembno za nas)</a:t>
            </a:r>
          </a:p>
          <a:p>
            <a:pPr algn="l">
              <a:spcBef>
                <a:spcPts val="600"/>
              </a:spcBef>
              <a:defRPr/>
            </a:pPr>
            <a:r>
              <a:rPr lang="sl-SI" sz="1800" b="1" i="1" dirty="0" smtClean="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Zagotovi </a:t>
            </a:r>
            <a:r>
              <a:rPr lang="sl-SI" sz="1800" b="1" i="1" dirty="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naj, da trendi na področju plač, vključno z minimalno plačo, podpirajo </a:t>
            </a:r>
          </a:p>
          <a:p>
            <a:pPr algn="l">
              <a:spcBef>
                <a:spcPts val="600"/>
              </a:spcBef>
              <a:defRPr/>
            </a:pPr>
            <a:r>
              <a:rPr lang="sl-SI" sz="1800" b="1" i="1" dirty="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konkurenčnost in ustvarjanje delovnih mest. Skrbno naj spremlja učinke nedavne </a:t>
            </a:r>
          </a:p>
          <a:p>
            <a:pPr algn="l">
              <a:spcBef>
                <a:spcPts val="600"/>
              </a:spcBef>
              <a:defRPr/>
            </a:pPr>
            <a:r>
              <a:rPr lang="sl-SI" sz="1800" b="1" i="1" dirty="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reforme trga dela in po potrebi opredeli področja, na katerih so potrebni dodatni </a:t>
            </a:r>
          </a:p>
          <a:p>
            <a:pPr algn="l">
              <a:spcBef>
                <a:spcPts val="600"/>
              </a:spcBef>
              <a:defRPr/>
            </a:pPr>
            <a:r>
              <a:rPr lang="sl-SI" sz="1800" b="1" i="1" dirty="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ukrepi, da se bo spodbujalo ustvarjanje delovnih mest in odpravila </a:t>
            </a:r>
            <a:r>
              <a:rPr lang="sl-SI" sz="1800" b="1" i="1" dirty="0" err="1" smtClean="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segmentacija</a:t>
            </a:r>
            <a:r>
              <a:rPr lang="sl-SI" sz="1800" b="1" i="1" dirty="0" smtClean="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  </a:t>
            </a:r>
            <a:r>
              <a:rPr lang="sl-SI" sz="1800" b="1" i="1" dirty="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trga </a:t>
            </a:r>
            <a:r>
              <a:rPr lang="sl-SI" sz="1800" b="1" i="1" dirty="0" smtClean="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dela</a:t>
            </a:r>
            <a:r>
              <a:rPr lang="sl-SI" sz="1800" b="1" i="1" dirty="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rPr>
              <a:t>, vključno z regulacijo študentskega dela. </a:t>
            </a:r>
            <a:endParaRPr lang="sl-SI" sz="1800" b="1" i="1" dirty="0" smtClean="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endParaRPr>
          </a:p>
          <a:p>
            <a:pPr algn="l">
              <a:defRPr/>
            </a:pPr>
            <a:endParaRPr lang="sl-SI" sz="1800" b="1" i="1" dirty="0" smtClean="0">
              <a:ln w="12700">
                <a:solidFill>
                  <a:schemeClr val="tx2">
                    <a:satMod val="155000"/>
                  </a:schemeClr>
                </a:solidFill>
                <a:prstDash val="solid"/>
              </a:ln>
              <a:solidFill>
                <a:srgbClr val="0066FF"/>
              </a:solidFill>
              <a:effectLst>
                <a:outerShdw blurRad="41275" dist="20320" dir="1800000" algn="tl" rotWithShape="0">
                  <a:srgbClr val="000000">
                    <a:alpha val="40000"/>
                  </a:srgbClr>
                </a:outerShdw>
              </a:effectLst>
            </a:endParaRPr>
          </a:p>
          <a:p>
            <a:pPr algn="l">
              <a:defRPr/>
            </a:pPr>
            <a:r>
              <a:rPr lang="sl-SI" sz="1800" b="1" i="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Ali vemo koliko so pokojnine vezane na  plače in vse osebne prihodke?</a:t>
            </a:r>
            <a:endParaRPr lang="sl-SI" sz="1800" b="1" i="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lgn="l"/>
            <a:endParaRPr lang="sl-SI" sz="1800" i="1" dirty="0"/>
          </a:p>
        </p:txBody>
      </p:sp>
      <p:sp>
        <p:nvSpPr>
          <p:cNvPr id="4" name="Pravokotnik 3"/>
          <p:cNvSpPr/>
          <p:nvPr/>
        </p:nvSpPr>
        <p:spPr>
          <a:xfrm>
            <a:off x="585520" y="6429228"/>
            <a:ext cx="590465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200" dirty="0" smtClean="0">
                <a:solidFill>
                  <a:srgbClr val="660033"/>
                </a:solidFill>
              </a:rPr>
              <a:t>Okrogla miza o pravicah starejših v Sloveniji, 10.6.2013., Državni sveta RS, Banovec Tomaž </a:t>
            </a:r>
            <a:endParaRPr lang="sl-SI" sz="1200" dirty="0">
              <a:solidFill>
                <a:srgbClr val="660033"/>
              </a:solidFill>
            </a:endParaRPr>
          </a:p>
        </p:txBody>
      </p:sp>
    </p:spTree>
    <p:extLst>
      <p:ext uri="{BB962C8B-B14F-4D97-AF65-F5344CB8AC3E}">
        <p14:creationId xmlns:p14="http://schemas.microsoft.com/office/powerpoint/2010/main" xmlns="" val="1841591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2467</Words>
  <Application>Microsoft Office PowerPoint</Application>
  <PresentationFormat>On-screen Show (4:3)</PresentationFormat>
  <Paragraphs>412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Officeova tema</vt:lpstr>
      <vt:lpstr> Kako zagotoviti starejšim v Sloveniji možnosti za zdravo in aktivno staranje?</vt:lpstr>
      <vt:lpstr>    Uvodne misli in opombe</vt:lpstr>
      <vt:lpstr>Pojavi ABCDE  in dolgoživa družbe</vt:lpstr>
      <vt:lpstr>Slide 4</vt:lpstr>
      <vt:lpstr>Slide 5</vt:lpstr>
      <vt:lpstr>O prizadevanjih za ureditev v prejšnjem Svetu za solidarno sožitje generacij. definicije in povezovanje, </vt:lpstr>
      <vt:lpstr>Stanje v katerem se nahajamo,  velike nove količin podatkov in IKT omogočajo administrativna poslovanja  analitika  je slaba ali je ni. </vt:lpstr>
      <vt:lpstr>Slide 8</vt:lpstr>
      <vt:lpstr>Napačna razumevanja podatkov in uporaba podatkov in napačne politike</vt:lpstr>
      <vt:lpstr>Ureditve in razni stebri za varno staranje</vt:lpstr>
      <vt:lpstr>Kako zagotoviti starejšim v Sloveniji možnosti za zdravo in aktivno staranje?</vt:lpstr>
      <vt:lpstr>Razvoj prebivalstva  in staranje  (65+) v svetu in Evropi</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Kako zagotoviti starejšim v Sloveniji možnosti za zdravo in aktivno staranje?</dc:title>
  <dc:creator>Banovec</dc:creator>
  <cp:lastModifiedBy>Anja Šonc</cp:lastModifiedBy>
  <cp:revision>10</cp:revision>
  <dcterms:created xsi:type="dcterms:W3CDTF">2013-09-27T15:28:29Z</dcterms:created>
  <dcterms:modified xsi:type="dcterms:W3CDTF">2013-09-29T10:04:04Z</dcterms:modified>
</cp:coreProperties>
</file>