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73" r:id="rId9"/>
    <p:sldId id="263" r:id="rId10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ED88D3-A9BB-48DF-94F9-ABBD11D9D2BC}" type="datetimeFigureOut">
              <a:rPr lang="sl-SI" smtClean="0"/>
              <a:pPr/>
              <a:t>24.2.2013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76000-B4A5-4185-A596-6AE432BAEA05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2252462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741B-089B-4C6F-9CEC-A1A1060523CB}" type="datetimeFigureOut">
              <a:rPr lang="sl-SI" smtClean="0"/>
              <a:pPr/>
              <a:t>24.2.2013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71E-471A-4BF1-9BB2-06257348820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3039778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741B-089B-4C6F-9CEC-A1A1060523CB}" type="datetimeFigureOut">
              <a:rPr lang="sl-SI" smtClean="0"/>
              <a:pPr/>
              <a:t>24.2.2013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71E-471A-4BF1-9BB2-06257348820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4023655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741B-089B-4C6F-9CEC-A1A1060523CB}" type="datetimeFigureOut">
              <a:rPr lang="sl-SI" smtClean="0"/>
              <a:pPr/>
              <a:t>24.2.2013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71E-471A-4BF1-9BB2-06257348820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2343165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741B-089B-4C6F-9CEC-A1A1060523CB}" type="datetimeFigureOut">
              <a:rPr lang="sl-SI" smtClean="0"/>
              <a:pPr/>
              <a:t>24.2.2013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71E-471A-4BF1-9BB2-06257348820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2613340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741B-089B-4C6F-9CEC-A1A1060523CB}" type="datetimeFigureOut">
              <a:rPr lang="sl-SI" smtClean="0"/>
              <a:pPr/>
              <a:t>24.2.2013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71E-471A-4BF1-9BB2-06257348820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2348171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741B-089B-4C6F-9CEC-A1A1060523CB}" type="datetimeFigureOut">
              <a:rPr lang="sl-SI" smtClean="0"/>
              <a:pPr/>
              <a:t>24.2.2013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71E-471A-4BF1-9BB2-06257348820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984306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741B-089B-4C6F-9CEC-A1A1060523CB}" type="datetimeFigureOut">
              <a:rPr lang="sl-SI" smtClean="0"/>
              <a:pPr/>
              <a:t>24.2.2013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71E-471A-4BF1-9BB2-06257348820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2182030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741B-089B-4C6F-9CEC-A1A1060523CB}" type="datetimeFigureOut">
              <a:rPr lang="sl-SI" smtClean="0"/>
              <a:pPr/>
              <a:t>24.2.2013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71E-471A-4BF1-9BB2-06257348820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302087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741B-089B-4C6F-9CEC-A1A1060523CB}" type="datetimeFigureOut">
              <a:rPr lang="sl-SI" smtClean="0"/>
              <a:pPr/>
              <a:t>24.2.2013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71E-471A-4BF1-9BB2-06257348820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1752239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741B-089B-4C6F-9CEC-A1A1060523CB}" type="datetimeFigureOut">
              <a:rPr lang="sl-SI" smtClean="0"/>
              <a:pPr/>
              <a:t>24.2.2013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71E-471A-4BF1-9BB2-06257348820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2906698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741B-089B-4C6F-9CEC-A1A1060523CB}" type="datetimeFigureOut">
              <a:rPr lang="sl-SI" smtClean="0"/>
              <a:pPr/>
              <a:t>24.2.2013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A71E-471A-4BF1-9BB2-06257348820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2494824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D741B-089B-4C6F-9CEC-A1A1060523CB}" type="datetimeFigureOut">
              <a:rPr lang="sl-SI" smtClean="0"/>
              <a:pPr/>
              <a:t>24.2.2013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AA71E-471A-4BF1-9BB2-06257348820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4117510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2592288"/>
          </a:xfrm>
        </p:spPr>
        <p:txBody>
          <a:bodyPr>
            <a:normAutofit/>
          </a:bodyPr>
          <a:lstStyle/>
          <a:p>
            <a:r>
              <a:rPr lang="en-US" b="1" dirty="0" smtClean="0"/>
              <a:t>RENTAL DWELLINGS DESIGNATED FOR THE PENSIONERS AND THE ELDERLY</a:t>
            </a:r>
            <a:endParaRPr lang="sl-SI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5517232"/>
            <a:ext cx="6400800" cy="864096"/>
          </a:xfrm>
        </p:spPr>
        <p:txBody>
          <a:bodyPr>
            <a:normAutofit lnSpcReduction="10000"/>
          </a:bodyPr>
          <a:lstStyle/>
          <a:p>
            <a:r>
              <a:rPr lang="sl-SI" sz="2400" dirty="0" smtClean="0"/>
              <a:t>HELPS </a:t>
            </a:r>
            <a:r>
              <a:rPr lang="en-GB" sz="2400" dirty="0" smtClean="0"/>
              <a:t>meeting</a:t>
            </a:r>
          </a:p>
          <a:p>
            <a:r>
              <a:rPr lang="sl-SI" sz="2400" dirty="0" smtClean="0"/>
              <a:t>Ljubljana, 25. – 26. 2. 2013 </a:t>
            </a:r>
            <a:endParaRPr lang="sl-SI" sz="2400" dirty="0"/>
          </a:p>
        </p:txBody>
      </p:sp>
      <p:pic>
        <p:nvPicPr>
          <p:cNvPr id="5" name="Slika 4" descr="zdus jabolk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8680"/>
            <a:ext cx="2475865" cy="6038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lika 5" descr="Helps - standard 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505817"/>
            <a:ext cx="2613660" cy="689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Slika 6" descr="logo_CE EU for web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1001" y="1556792"/>
            <a:ext cx="2570480" cy="64643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graphicFrame>
        <p:nvGraphicFramePr>
          <p:cNvPr id="9" name="Predme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82550390"/>
              </p:ext>
            </p:extLst>
          </p:nvPr>
        </p:nvGraphicFramePr>
        <p:xfrm>
          <a:off x="5626802" y="1152565"/>
          <a:ext cx="2088232" cy="1340331"/>
        </p:xfrm>
        <a:graphic>
          <a:graphicData uri="http://schemas.openxmlformats.org/presentationml/2006/ole">
            <p:oleObj spid="_x0000_s1039" name="Acrobat Document" r:id="rId6" imgW="7578000" imgH="5355000" progId="AcroExch.Document.7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5049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900" b="1" dirty="0" smtClean="0"/>
              <a:t/>
            </a:r>
            <a:br>
              <a:rPr lang="sl-SI" sz="4900" b="1" dirty="0" smtClean="0"/>
            </a:br>
            <a:r>
              <a:rPr lang="en-US" sz="4900" b="1" dirty="0" smtClean="0"/>
              <a:t>M</a:t>
            </a:r>
            <a:r>
              <a:rPr lang="sl-SI" sz="4900" b="1" dirty="0" smtClean="0"/>
              <a:t>AIN GOALS</a:t>
            </a:r>
            <a:r>
              <a:rPr lang="sl-SI" b="1" dirty="0"/>
              <a:t/>
            </a:r>
            <a:br>
              <a:rPr lang="sl-SI" b="1" dirty="0"/>
            </a:br>
            <a:r>
              <a:rPr lang="sl-SI" b="1" dirty="0" smtClean="0"/>
              <a:t> </a:t>
            </a:r>
            <a:endParaRPr lang="sl-SI" b="1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sl-SI" dirty="0" smtClean="0"/>
          </a:p>
          <a:p>
            <a:r>
              <a:rPr lang="en-US" dirty="0" smtClean="0"/>
              <a:t>purchasing, </a:t>
            </a:r>
            <a:endParaRPr lang="sl-SI" dirty="0" smtClean="0"/>
          </a:p>
          <a:p>
            <a:r>
              <a:rPr lang="en-US" dirty="0" smtClean="0"/>
              <a:t>maintaining </a:t>
            </a:r>
            <a:r>
              <a:rPr lang="en-US" dirty="0" smtClean="0"/>
              <a:t>and </a:t>
            </a:r>
            <a:endParaRPr lang="sl-SI" dirty="0" smtClean="0"/>
          </a:p>
          <a:p>
            <a:r>
              <a:rPr lang="en-US" dirty="0" smtClean="0"/>
              <a:t>managing </a:t>
            </a:r>
            <a:r>
              <a:rPr lang="en-US" dirty="0" smtClean="0"/>
              <a:t>of </a:t>
            </a:r>
            <a:r>
              <a:rPr lang="en-US" dirty="0" smtClean="0"/>
              <a:t>a</a:t>
            </a:r>
            <a:r>
              <a:rPr lang="sl-SI" dirty="0" smtClean="0"/>
              <a:t> </a:t>
            </a:r>
            <a:r>
              <a:rPr lang="en-US" dirty="0" smtClean="0"/>
              <a:t>housing </a:t>
            </a:r>
            <a:r>
              <a:rPr lang="en-US" dirty="0" smtClean="0"/>
              <a:t>fund which is designated and rented out </a:t>
            </a:r>
            <a:r>
              <a:rPr lang="en-US" dirty="0" smtClean="0"/>
              <a:t>to</a:t>
            </a:r>
            <a:r>
              <a:rPr lang="sl-SI" dirty="0" smtClean="0"/>
              <a:t> </a:t>
            </a:r>
            <a:r>
              <a:rPr lang="sl-SI" dirty="0" err="1" smtClean="0"/>
              <a:t>pensioners</a:t>
            </a:r>
            <a:r>
              <a:rPr lang="sl-SI" dirty="0" smtClean="0"/>
              <a:t> </a:t>
            </a:r>
            <a:r>
              <a:rPr lang="sl-SI" dirty="0" err="1" smtClean="0"/>
              <a:t>and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elderly</a:t>
            </a:r>
            <a:r>
              <a:rPr lang="sl-SI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sl-SI" sz="1900" i="1" dirty="0" smtClean="0"/>
              <a:t>       </a:t>
            </a:r>
            <a:r>
              <a:rPr lang="sl-SI" sz="1900" i="1" dirty="0" smtClean="0"/>
              <a:t>L</a:t>
            </a:r>
            <a:r>
              <a:rPr lang="en-US" sz="1900" i="1" dirty="0" err="1" smtClean="0"/>
              <a:t>egal</a:t>
            </a:r>
            <a:r>
              <a:rPr lang="en-US" sz="1900" i="1" dirty="0" smtClean="0"/>
              <a:t> </a:t>
            </a:r>
            <a:r>
              <a:rPr lang="en-US" sz="1900" i="1" dirty="0" smtClean="0"/>
              <a:t>entity i.e., the </a:t>
            </a:r>
            <a:r>
              <a:rPr lang="en-US" sz="1900" i="1" dirty="0" smtClean="0"/>
              <a:t>Pension</a:t>
            </a:r>
            <a:r>
              <a:rPr lang="sl-SI" sz="1900" i="1" dirty="0" smtClean="0"/>
              <a:t> </a:t>
            </a:r>
            <a:r>
              <a:rPr lang="en-US" sz="1900" i="1" dirty="0" smtClean="0"/>
              <a:t>Real </a:t>
            </a:r>
            <a:r>
              <a:rPr lang="en-US" sz="1900" i="1" dirty="0" smtClean="0"/>
              <a:t>Estate Fund </a:t>
            </a:r>
            <a:r>
              <a:rPr lang="en-US" sz="1900" i="1" dirty="0" err="1" smtClean="0"/>
              <a:t>L.t.d</a:t>
            </a:r>
            <a:r>
              <a:rPr lang="en-US" sz="1900" i="1" dirty="0" smtClean="0"/>
              <a:t>. </a:t>
            </a:r>
            <a:r>
              <a:rPr lang="en-US" sz="1900" i="1" dirty="0" smtClean="0"/>
              <a:t>in </a:t>
            </a:r>
            <a:r>
              <a:rPr lang="en-US" sz="1900" i="1" dirty="0" smtClean="0"/>
              <a:t>close cooperation with the associations of </a:t>
            </a:r>
            <a:r>
              <a:rPr lang="en-US" sz="1900" i="1" dirty="0" smtClean="0"/>
              <a:t>the</a:t>
            </a:r>
            <a:r>
              <a:rPr lang="sl-SI" sz="1900" i="1" dirty="0" smtClean="0"/>
              <a:t> </a:t>
            </a:r>
            <a:r>
              <a:rPr lang="sl-SI" sz="1900" i="1" dirty="0" err="1" smtClean="0"/>
              <a:t>elderly</a:t>
            </a:r>
            <a:r>
              <a:rPr lang="sl-SI" sz="1900" i="1" dirty="0" smtClean="0"/>
              <a:t> </a:t>
            </a:r>
            <a:r>
              <a:rPr lang="sl-SI" sz="1900" i="1" dirty="0" err="1" smtClean="0"/>
              <a:t>and</a:t>
            </a:r>
            <a:r>
              <a:rPr lang="sl-SI" sz="1900" i="1" dirty="0" smtClean="0"/>
              <a:t> </a:t>
            </a:r>
            <a:r>
              <a:rPr lang="sl-SI" sz="1900" i="1" dirty="0" err="1" smtClean="0"/>
              <a:t>local</a:t>
            </a:r>
            <a:r>
              <a:rPr lang="sl-SI" sz="1900" i="1" dirty="0" smtClean="0"/>
              <a:t> </a:t>
            </a:r>
            <a:r>
              <a:rPr lang="sl-SI" sz="1900" i="1" dirty="0" err="1" smtClean="0"/>
              <a:t>communities</a:t>
            </a:r>
            <a:r>
              <a:rPr lang="sl-SI" i="1" dirty="0" smtClean="0"/>
              <a:t>.</a:t>
            </a:r>
            <a:endParaRPr lang="en-US" i="1" dirty="0" smtClean="0"/>
          </a:p>
          <a:p>
            <a:pPr marL="0" indent="0">
              <a:buNone/>
            </a:pPr>
            <a:endParaRPr lang="sl-SI" dirty="0" smtClean="0"/>
          </a:p>
        </p:txBody>
      </p:sp>
      <p:pic>
        <p:nvPicPr>
          <p:cNvPr id="8" name="Content Placeholder 7" descr="KP_37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1772816"/>
            <a:ext cx="4038600" cy="2692400"/>
          </a:xfrm>
        </p:spPr>
      </p:pic>
      <p:pic>
        <p:nvPicPr>
          <p:cNvPr id="10" name="Slika 5" descr="Helps - standard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30340" y="6168390"/>
            <a:ext cx="2613660" cy="6896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62127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TARGET GROUP</a:t>
            </a:r>
            <a:endParaRPr lang="sl-SI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l-SI" b="1" dirty="0" err="1" smtClean="0"/>
              <a:t>Pensioners</a:t>
            </a:r>
            <a:r>
              <a:rPr lang="sl-SI" b="1" dirty="0" smtClean="0"/>
              <a:t> </a:t>
            </a:r>
            <a:r>
              <a:rPr lang="sl-SI" b="1" dirty="0" err="1" smtClean="0"/>
              <a:t>and</a:t>
            </a:r>
            <a:r>
              <a:rPr lang="sl-SI" b="1" dirty="0" smtClean="0"/>
              <a:t> </a:t>
            </a:r>
            <a:r>
              <a:rPr lang="sl-SI" b="1" dirty="0" err="1" smtClean="0"/>
              <a:t>the</a:t>
            </a:r>
            <a:r>
              <a:rPr lang="sl-SI" b="1" dirty="0" smtClean="0"/>
              <a:t> </a:t>
            </a:r>
            <a:r>
              <a:rPr lang="sl-SI" b="1" dirty="0" err="1" smtClean="0"/>
              <a:t>elderly</a:t>
            </a:r>
            <a:r>
              <a:rPr lang="sl-SI" b="1" dirty="0" smtClean="0"/>
              <a:t>.</a:t>
            </a:r>
          </a:p>
          <a:p>
            <a:endParaRPr lang="sl-SI" dirty="0" smtClean="0"/>
          </a:p>
          <a:p>
            <a:r>
              <a:rPr lang="sl-SI" b="1" dirty="0" err="1" smtClean="0"/>
              <a:t>Eligibility</a:t>
            </a:r>
            <a:r>
              <a:rPr lang="sl-SI" b="1" dirty="0" smtClean="0"/>
              <a:t> </a:t>
            </a:r>
            <a:r>
              <a:rPr lang="sl-SI" b="1" dirty="0" err="1" smtClean="0"/>
              <a:t>criteria</a:t>
            </a:r>
            <a:r>
              <a:rPr lang="sl-SI" b="1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pensioner </a:t>
            </a:r>
            <a:r>
              <a:rPr lang="en-US" dirty="0" smtClean="0"/>
              <a:t>or an elderly normally over 65 years old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medical </a:t>
            </a:r>
            <a:r>
              <a:rPr lang="en-US" dirty="0" smtClean="0"/>
              <a:t>conditions allow for independent living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is </a:t>
            </a:r>
            <a:r>
              <a:rPr lang="en-US" dirty="0" smtClean="0"/>
              <a:t>economically capable to pay rent </a:t>
            </a:r>
            <a:r>
              <a:rPr lang="en-US" dirty="0" smtClean="0"/>
              <a:t>and</a:t>
            </a:r>
            <a:r>
              <a:rPr lang="sl-SI" dirty="0" smtClean="0"/>
              <a:t> </a:t>
            </a:r>
            <a:r>
              <a:rPr lang="en-US" dirty="0" smtClean="0"/>
              <a:t>maintenance </a:t>
            </a:r>
            <a:r>
              <a:rPr lang="en-US" dirty="0" smtClean="0"/>
              <a:t>(income threshold)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does </a:t>
            </a:r>
            <a:r>
              <a:rPr lang="en-US" dirty="0" smtClean="0"/>
              <a:t>not have outstanding payment of rent (only for those already in non-profit dwellings)</a:t>
            </a:r>
            <a:endParaRPr lang="sl-SI" dirty="0"/>
          </a:p>
        </p:txBody>
      </p:sp>
      <p:pic>
        <p:nvPicPr>
          <p:cNvPr id="5" name="Content Placeholder 4" descr="older_people_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1556792"/>
            <a:ext cx="4038600" cy="2688092"/>
          </a:xfrm>
        </p:spPr>
      </p:pic>
      <p:pic>
        <p:nvPicPr>
          <p:cNvPr id="6" name="Slika 5" descr="Helps - standard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30340" y="6168390"/>
            <a:ext cx="2613660" cy="689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TARGET GROUP</a:t>
            </a:r>
            <a:endParaRPr lang="sl-S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Criteria for ranking on the short list for a particular dwelling: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housing </a:t>
            </a:r>
            <a:r>
              <a:rPr lang="en-US" dirty="0" smtClean="0"/>
              <a:t>status and current housing conditions of the applicant</a:t>
            </a:r>
          </a:p>
          <a:p>
            <a:pPr>
              <a:buFont typeface="Wingdings" pitchFamily="2" charset="2"/>
              <a:buChar char="ü"/>
            </a:pPr>
            <a:r>
              <a:rPr lang="sl-SI" dirty="0" err="1" smtClean="0"/>
              <a:t>health</a:t>
            </a:r>
            <a:r>
              <a:rPr lang="sl-SI" dirty="0" smtClean="0"/>
              <a:t> </a:t>
            </a:r>
            <a:r>
              <a:rPr lang="sl-SI" dirty="0" err="1" smtClean="0"/>
              <a:t>conditions</a:t>
            </a:r>
            <a:endParaRPr lang="sl-SI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status </a:t>
            </a:r>
            <a:r>
              <a:rPr lang="en-US" dirty="0" smtClean="0"/>
              <a:t>of the old-age pensioner</a:t>
            </a:r>
          </a:p>
          <a:p>
            <a:pPr>
              <a:buFont typeface="Wingdings" pitchFamily="2" charset="2"/>
              <a:buChar char="ü"/>
            </a:pPr>
            <a:r>
              <a:rPr lang="sl-SI" dirty="0" smtClean="0"/>
              <a:t>age</a:t>
            </a:r>
            <a:endParaRPr lang="sl-SI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location </a:t>
            </a:r>
            <a:r>
              <a:rPr lang="en-US" dirty="0" smtClean="0"/>
              <a:t>of permanent residence (</a:t>
            </a:r>
            <a:r>
              <a:rPr lang="en-US" dirty="0" err="1" smtClean="0"/>
              <a:t>favourable</a:t>
            </a:r>
            <a:r>
              <a:rPr lang="en-US" dirty="0" smtClean="0"/>
              <a:t> if in the same area as particular dwelling </a:t>
            </a:r>
            <a:r>
              <a:rPr lang="en-US" dirty="0" smtClean="0"/>
              <a:t>available</a:t>
            </a:r>
            <a:r>
              <a:rPr lang="sl-SI" dirty="0" smtClean="0"/>
              <a:t> </a:t>
            </a:r>
            <a:r>
              <a:rPr lang="sl-SI" dirty="0" err="1" smtClean="0"/>
              <a:t>for</a:t>
            </a:r>
            <a:r>
              <a:rPr lang="sl-SI" dirty="0" smtClean="0"/>
              <a:t> </a:t>
            </a:r>
            <a:r>
              <a:rPr lang="sl-SI" dirty="0" err="1" smtClean="0"/>
              <a:t>renting</a:t>
            </a:r>
            <a:r>
              <a:rPr lang="sl-SI" dirty="0" smtClean="0"/>
              <a:t>)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waiting </a:t>
            </a:r>
            <a:r>
              <a:rPr lang="en-US" dirty="0" smtClean="0"/>
              <a:t>period for Fund's dwelling</a:t>
            </a:r>
            <a:endParaRPr lang="sl-SI" dirty="0"/>
          </a:p>
        </p:txBody>
      </p:sp>
      <p:pic>
        <p:nvPicPr>
          <p:cNvPr id="4" name="Slika 5" descr="Helps - standard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30340" y="6168390"/>
            <a:ext cx="2613660" cy="689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COVERAGE OF THE PRACTICE</a:t>
            </a:r>
            <a:r>
              <a:rPr lang="sl-SI" dirty="0" smtClean="0"/>
              <a:t>: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2.917 rental dwellings, </a:t>
            </a:r>
            <a:endParaRPr lang="sl-SI" dirty="0" smtClean="0"/>
          </a:p>
          <a:p>
            <a:r>
              <a:rPr lang="en-US" dirty="0" err="1" smtClean="0"/>
              <a:t>avg</a:t>
            </a:r>
            <a:r>
              <a:rPr lang="en-US" dirty="0" smtClean="0"/>
              <a:t> </a:t>
            </a:r>
            <a:r>
              <a:rPr lang="en-US" dirty="0" smtClean="0"/>
              <a:t>size 37m2</a:t>
            </a:r>
            <a:r>
              <a:rPr lang="en-US" dirty="0" smtClean="0"/>
              <a:t>,</a:t>
            </a:r>
            <a:endParaRPr lang="sl-SI" dirty="0" smtClean="0"/>
          </a:p>
          <a:p>
            <a:r>
              <a:rPr lang="en-US" dirty="0" smtClean="0"/>
              <a:t>occupied </a:t>
            </a:r>
            <a:r>
              <a:rPr lang="en-US" dirty="0" smtClean="0"/>
              <a:t>on </a:t>
            </a:r>
            <a:r>
              <a:rPr lang="en-US" dirty="0" err="1" smtClean="0"/>
              <a:t>avg</a:t>
            </a:r>
            <a:r>
              <a:rPr lang="en-US" dirty="0" smtClean="0"/>
              <a:t> by 1,4 person; </a:t>
            </a:r>
            <a:endParaRPr lang="sl-SI" dirty="0" smtClean="0"/>
          </a:p>
          <a:p>
            <a:r>
              <a:rPr lang="en-US" dirty="0" err="1" smtClean="0"/>
              <a:t>ttl</a:t>
            </a:r>
            <a:r>
              <a:rPr lang="en-US" dirty="0" smtClean="0"/>
              <a:t> </a:t>
            </a:r>
            <a:r>
              <a:rPr lang="en-US" dirty="0" smtClean="0"/>
              <a:t>4.084 tenants represents</a:t>
            </a:r>
          </a:p>
          <a:p>
            <a:r>
              <a:rPr lang="en-US" dirty="0" smtClean="0"/>
              <a:t>1,2% of pop 65+, </a:t>
            </a:r>
            <a:endParaRPr lang="sl-SI" dirty="0" smtClean="0"/>
          </a:p>
          <a:p>
            <a:r>
              <a:rPr lang="en-US" dirty="0" err="1" smtClean="0"/>
              <a:t>avg</a:t>
            </a:r>
            <a:r>
              <a:rPr lang="en-US" dirty="0" smtClean="0"/>
              <a:t> </a:t>
            </a:r>
            <a:r>
              <a:rPr lang="en-US" dirty="0" smtClean="0"/>
              <a:t>tenant 69,8 years old, </a:t>
            </a:r>
            <a:endParaRPr lang="sl-SI" dirty="0" smtClean="0"/>
          </a:p>
          <a:p>
            <a:r>
              <a:rPr lang="en-US" dirty="0" smtClean="0"/>
              <a:t>72%F,</a:t>
            </a:r>
            <a:r>
              <a:rPr lang="sl-SI" dirty="0" smtClean="0"/>
              <a:t> </a:t>
            </a:r>
            <a:r>
              <a:rPr lang="en-US" dirty="0" smtClean="0"/>
              <a:t>28%M</a:t>
            </a:r>
            <a:endParaRPr lang="sl-SI" dirty="0"/>
          </a:p>
        </p:txBody>
      </p:sp>
      <p:pic>
        <p:nvPicPr>
          <p:cNvPr id="7" name="Content Placeholder 6" descr="OS13_2_2013_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92080" y="1484784"/>
            <a:ext cx="3240360" cy="2160240"/>
          </a:xfrm>
        </p:spPr>
      </p:pic>
      <p:pic>
        <p:nvPicPr>
          <p:cNvPr id="8" name="Slika 5" descr="Helps - standard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30340" y="6168390"/>
            <a:ext cx="2613660" cy="689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3861048"/>
            <a:ext cx="3240360" cy="1983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STRENGHTS</a:t>
            </a:r>
            <a:endParaRPr lang="sl-S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853136"/>
          </a:xfrm>
        </p:spPr>
        <p:txBody>
          <a:bodyPr>
            <a:noAutofit/>
          </a:bodyPr>
          <a:lstStyle/>
          <a:p>
            <a:r>
              <a:rPr lang="en-US" sz="2200" dirty="0" smtClean="0"/>
              <a:t>intensive and extensive cooperation with all actors within housing field (from municipalities </a:t>
            </a:r>
            <a:r>
              <a:rPr lang="en-US" sz="2200" dirty="0" smtClean="0"/>
              <a:t>to</a:t>
            </a:r>
            <a:r>
              <a:rPr lang="sl-SI" sz="2200" dirty="0" smtClean="0"/>
              <a:t> </a:t>
            </a:r>
            <a:r>
              <a:rPr lang="sl-SI" sz="2200" dirty="0" err="1" smtClean="0"/>
              <a:t>policy</a:t>
            </a:r>
            <a:r>
              <a:rPr lang="sl-SI" sz="2200" dirty="0" smtClean="0"/>
              <a:t> </a:t>
            </a:r>
            <a:r>
              <a:rPr lang="sl-SI" sz="2200" dirty="0" err="1" smtClean="0"/>
              <a:t>makers</a:t>
            </a:r>
            <a:r>
              <a:rPr lang="sl-SI" sz="2200" dirty="0" smtClean="0"/>
              <a:t>);</a:t>
            </a:r>
          </a:p>
          <a:p>
            <a:endParaRPr lang="sl-SI" sz="2200" dirty="0" smtClean="0"/>
          </a:p>
          <a:p>
            <a:r>
              <a:rPr lang="en-US" sz="2200" dirty="0" smtClean="0"/>
              <a:t>cooperation </a:t>
            </a:r>
            <a:r>
              <a:rPr lang="en-US" sz="2200" dirty="0" smtClean="0"/>
              <a:t>with end users and their associations (tenants; local associations of pensioners</a:t>
            </a:r>
            <a:r>
              <a:rPr lang="en-US" sz="2200" dirty="0" smtClean="0"/>
              <a:t>);</a:t>
            </a:r>
            <a:endParaRPr lang="sl-SI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monitoring </a:t>
            </a:r>
            <a:r>
              <a:rPr lang="en-US" sz="2200" dirty="0" smtClean="0"/>
              <a:t>of the quality of existing housing fund and providing adaptation to new needs </a:t>
            </a:r>
            <a:r>
              <a:rPr lang="en-US" sz="2200" dirty="0" smtClean="0"/>
              <a:t>and</a:t>
            </a:r>
            <a:r>
              <a:rPr lang="sl-SI" sz="2200" dirty="0" smtClean="0"/>
              <a:t> </a:t>
            </a:r>
            <a:r>
              <a:rPr lang="sl-SI" sz="2200" dirty="0" err="1" smtClean="0"/>
              <a:t>standards</a:t>
            </a:r>
            <a:r>
              <a:rPr lang="sl-SI" sz="2200" dirty="0" smtClean="0"/>
              <a:t>;</a:t>
            </a:r>
          </a:p>
          <a:p>
            <a:pPr>
              <a:buNone/>
            </a:pPr>
            <a:endParaRPr lang="sl-SI" sz="2200" dirty="0" smtClean="0"/>
          </a:p>
          <a:p>
            <a:r>
              <a:rPr lang="en-US" sz="2200" dirty="0" smtClean="0"/>
              <a:t>developing </a:t>
            </a:r>
            <a:r>
              <a:rPr lang="en-US" sz="2200" dirty="0" smtClean="0"/>
              <a:t>new forms of cooperation and integration of new projects and networks in </a:t>
            </a:r>
            <a:r>
              <a:rPr lang="en-US" sz="2200" dirty="0" smtClean="0"/>
              <a:t>the</a:t>
            </a:r>
            <a:r>
              <a:rPr lang="sl-SI" sz="2200" dirty="0" smtClean="0"/>
              <a:t> </a:t>
            </a:r>
            <a:r>
              <a:rPr lang="en-US" sz="2200" dirty="0" smtClean="0"/>
              <a:t>operation </a:t>
            </a:r>
            <a:r>
              <a:rPr lang="en-US" sz="2200" dirty="0" smtClean="0"/>
              <a:t>of the Fund (e.g. with "Elderly for Higher Quality of Life</a:t>
            </a:r>
            <a:r>
              <a:rPr lang="en-US" sz="2200" dirty="0" smtClean="0"/>
              <a:t>"</a:t>
            </a:r>
            <a:endParaRPr lang="en-US" sz="2200" dirty="0" smtClean="0"/>
          </a:p>
        </p:txBody>
      </p:sp>
      <p:pic>
        <p:nvPicPr>
          <p:cNvPr id="4" name="Slika 5" descr="Helps - standard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30340" y="6168390"/>
            <a:ext cx="2613660" cy="689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STRENGHTS</a:t>
            </a:r>
            <a:endParaRPr lang="sl-S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having an educational role by informing elderly about opportunities for the improvement of</a:t>
            </a:r>
            <a:r>
              <a:rPr lang="sl-SI" dirty="0" smtClean="0"/>
              <a:t> </a:t>
            </a:r>
            <a:r>
              <a:rPr lang="en-US" dirty="0" smtClean="0"/>
              <a:t>their quality of life including informational support to the relatives of the elderly</a:t>
            </a:r>
            <a:r>
              <a:rPr lang="en-US" dirty="0" smtClean="0"/>
              <a:t>;</a:t>
            </a:r>
            <a:endParaRPr lang="sl-SI" dirty="0" smtClean="0"/>
          </a:p>
          <a:p>
            <a:endParaRPr lang="en-US" dirty="0" smtClean="0"/>
          </a:p>
          <a:p>
            <a:r>
              <a:rPr lang="en-US" dirty="0" smtClean="0"/>
              <a:t>constant consideration of economic conditions of end users and efforts to maintain rents at a</a:t>
            </a:r>
            <a:r>
              <a:rPr lang="sl-SI" dirty="0" smtClean="0"/>
              <a:t> </a:t>
            </a:r>
            <a:r>
              <a:rPr lang="en-US" dirty="0" smtClean="0"/>
              <a:t>level affordable for the tenants</a:t>
            </a:r>
            <a:r>
              <a:rPr lang="en-US" dirty="0" smtClean="0"/>
              <a:t>;</a:t>
            </a:r>
            <a:endParaRPr lang="sl-SI" dirty="0" smtClean="0"/>
          </a:p>
          <a:p>
            <a:endParaRPr lang="en-US" dirty="0" smtClean="0"/>
          </a:p>
          <a:p>
            <a:r>
              <a:rPr lang="en-US" dirty="0" smtClean="0"/>
              <a:t>developing marketing strategy and promoting rental dwellings by using new technologies and</a:t>
            </a:r>
            <a:r>
              <a:rPr lang="sl-SI" dirty="0" smtClean="0"/>
              <a:t> </a:t>
            </a:r>
            <a:r>
              <a:rPr lang="en-US" dirty="0" smtClean="0"/>
              <a:t>opportunities (web etc.), but also in a manner close to the elderly, which are not high-tech</a:t>
            </a:r>
            <a:r>
              <a:rPr lang="sl-SI" dirty="0" smtClean="0"/>
              <a:t> </a:t>
            </a:r>
            <a:r>
              <a:rPr lang="en-US" dirty="0" smtClean="0"/>
              <a:t>orientated (personal calls; meetings; radio</a:t>
            </a:r>
            <a:r>
              <a:rPr lang="en-US" dirty="0" smtClean="0"/>
              <a:t>);</a:t>
            </a:r>
            <a:endParaRPr lang="sl-SI" dirty="0" smtClean="0"/>
          </a:p>
          <a:p>
            <a:pPr>
              <a:buNone/>
            </a:pPr>
            <a:endParaRPr lang="sl-SI" dirty="0" smtClean="0"/>
          </a:p>
          <a:p>
            <a:r>
              <a:rPr lang="en-US" dirty="0" smtClean="0"/>
              <a:t>following new trends and forms of housing provision and services for the elderly and adapting</a:t>
            </a:r>
            <a:r>
              <a:rPr lang="sl-SI" dirty="0" smtClean="0"/>
              <a:t> </a:t>
            </a:r>
            <a:r>
              <a:rPr lang="en-US" dirty="0" smtClean="0"/>
              <a:t>own practice (or planning to adapt) adequately.</a:t>
            </a:r>
            <a:endParaRPr lang="sl-SI" dirty="0" smtClean="0"/>
          </a:p>
          <a:p>
            <a:endParaRPr lang="sl-SI" dirty="0"/>
          </a:p>
        </p:txBody>
      </p:sp>
      <p:pic>
        <p:nvPicPr>
          <p:cNvPr id="4" name="Slika 5" descr="Helps - standard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30340" y="6168390"/>
            <a:ext cx="2613660" cy="689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PARTICIPATION OF ELDERLY:</a:t>
            </a:r>
            <a:endParaRPr lang="sl-SI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Cooperation with associations of pensioners (surveys among elderly; annual </a:t>
            </a:r>
            <a:r>
              <a:rPr lang="en-US" dirty="0" smtClean="0"/>
              <a:t>meetings,</a:t>
            </a:r>
            <a:r>
              <a:rPr lang="sl-SI" dirty="0" smtClean="0"/>
              <a:t> </a:t>
            </a:r>
            <a:r>
              <a:rPr lang="en-US" dirty="0" smtClean="0"/>
              <a:t>opinions</a:t>
            </a:r>
            <a:r>
              <a:rPr lang="sl-SI" dirty="0" smtClean="0"/>
              <a:t>, </a:t>
            </a:r>
            <a:r>
              <a:rPr lang="en-US" dirty="0" smtClean="0"/>
              <a:t>comments</a:t>
            </a:r>
            <a:r>
              <a:rPr lang="sl-SI" dirty="0" smtClean="0"/>
              <a:t>, </a:t>
            </a:r>
            <a:r>
              <a:rPr lang="sl-SI" dirty="0" err="1" smtClean="0"/>
              <a:t>suggestions</a:t>
            </a:r>
            <a:r>
              <a:rPr lang="sl-SI" dirty="0" smtClean="0"/>
              <a:t>.</a:t>
            </a:r>
            <a:endParaRPr lang="sl-SI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Discussions </a:t>
            </a:r>
            <a:r>
              <a:rPr lang="en-US" dirty="0" smtClean="0"/>
              <a:t>with tenants; conducting surveys; meetings with tenants; </a:t>
            </a:r>
            <a:r>
              <a:rPr lang="en-US" dirty="0" smtClean="0"/>
              <a:t>events</a:t>
            </a:r>
            <a:endParaRPr lang="sl-SI" dirty="0" smtClean="0"/>
          </a:p>
          <a:p>
            <a:pPr>
              <a:buNone/>
            </a:pPr>
            <a:endParaRPr lang="en-US" dirty="0" smtClean="0"/>
          </a:p>
          <a:p>
            <a:r>
              <a:rPr lang="sl-SI" dirty="0" smtClean="0"/>
              <a:t>T</a:t>
            </a:r>
            <a:r>
              <a:rPr lang="en-US" dirty="0" err="1" smtClean="0"/>
              <a:t>hrough</a:t>
            </a:r>
            <a:r>
              <a:rPr lang="en-US" dirty="0" smtClean="0"/>
              <a:t> </a:t>
            </a:r>
            <a:r>
              <a:rPr lang="en-US" dirty="0" smtClean="0"/>
              <a:t>the management authorities: a representative of pensioners/the elderly is a member </a:t>
            </a:r>
            <a:r>
              <a:rPr lang="en-US" dirty="0" smtClean="0"/>
              <a:t>of</a:t>
            </a:r>
            <a:r>
              <a:rPr lang="sl-SI" dirty="0" smtClean="0"/>
              <a:t> </a:t>
            </a:r>
            <a:r>
              <a:rPr lang="en-US" dirty="0" smtClean="0"/>
              <a:t>the </a:t>
            </a:r>
            <a:r>
              <a:rPr lang="en-US" dirty="0" smtClean="0"/>
              <a:t>Supervisory Board (proposed by NGOs of the elderly). One third of the Assembly of the Fund </a:t>
            </a:r>
            <a:r>
              <a:rPr lang="en-US" dirty="0" smtClean="0"/>
              <a:t>are</a:t>
            </a:r>
            <a:r>
              <a:rPr lang="sl-SI" dirty="0" smtClean="0"/>
              <a:t> </a:t>
            </a:r>
            <a:r>
              <a:rPr lang="sl-SI" dirty="0" err="1" smtClean="0"/>
              <a:t>pensioners</a:t>
            </a:r>
            <a:r>
              <a:rPr lang="sl-SI" dirty="0" smtClean="0"/>
              <a:t> </a:t>
            </a:r>
            <a:r>
              <a:rPr lang="sl-SI" dirty="0" smtClean="0"/>
              <a:t>or </a:t>
            </a:r>
            <a:r>
              <a:rPr lang="sl-SI" dirty="0" err="1" smtClean="0"/>
              <a:t>elderly</a:t>
            </a:r>
            <a:r>
              <a:rPr lang="sl-SI" dirty="0" smtClean="0"/>
              <a:t> </a:t>
            </a:r>
            <a:r>
              <a:rPr lang="sl-SI" dirty="0" err="1" smtClean="0"/>
              <a:t>persons</a:t>
            </a:r>
            <a:r>
              <a:rPr lang="sl-SI" dirty="0" smtClean="0"/>
              <a:t>.</a:t>
            </a:r>
            <a:endParaRPr lang="sl-SI" dirty="0"/>
          </a:p>
        </p:txBody>
      </p:sp>
      <p:pic>
        <p:nvPicPr>
          <p:cNvPr id="5" name="Content Placeholder 4" descr="imagesCATW5VSH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436096" y="1628800"/>
            <a:ext cx="2736304" cy="2592288"/>
          </a:xfrm>
        </p:spPr>
      </p:pic>
      <p:pic>
        <p:nvPicPr>
          <p:cNvPr id="6" name="Slika 5" descr="Helps - standard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30340" y="6168390"/>
            <a:ext cx="2613660" cy="689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grada vsebine 5"/>
          <p:cNvSpPr>
            <a:spLocks noGrp="1"/>
          </p:cNvSpPr>
          <p:nvPr>
            <p:ph idx="1"/>
          </p:nvPr>
        </p:nvSpPr>
        <p:spPr>
          <a:xfrm>
            <a:off x="539552" y="2492896"/>
            <a:ext cx="7920880" cy="36332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sz="4800" dirty="0" smtClean="0"/>
          </a:p>
          <a:p>
            <a:pPr marL="0" indent="0" algn="ctr">
              <a:buNone/>
            </a:pPr>
            <a:r>
              <a:rPr lang="en-GB" sz="4400" b="1" dirty="0" smtClean="0"/>
              <a:t>Thank you for you</a:t>
            </a:r>
            <a:r>
              <a:rPr lang="sl-SI" sz="4400" b="1" dirty="0" smtClean="0"/>
              <a:t>r </a:t>
            </a:r>
            <a:r>
              <a:rPr lang="en-GB" sz="4400" b="1" dirty="0" smtClean="0"/>
              <a:t>attention</a:t>
            </a:r>
            <a:r>
              <a:rPr lang="sl-SI" sz="4400" b="1" dirty="0" smtClean="0"/>
              <a:t>!</a:t>
            </a:r>
            <a:endParaRPr lang="en-GB" sz="4400" b="1" dirty="0"/>
          </a:p>
        </p:txBody>
      </p:sp>
      <p:pic>
        <p:nvPicPr>
          <p:cNvPr id="7" name="Slika 6" descr="zdus jabolk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8680"/>
            <a:ext cx="2475865" cy="6038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Slika 7" descr="Helps - standard 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505817"/>
            <a:ext cx="2613660" cy="689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Slika 8" descr="logo_CE EU for web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1001" y="1556792"/>
            <a:ext cx="2570480" cy="64643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" name="Predme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45915332"/>
              </p:ext>
            </p:extLst>
          </p:nvPr>
        </p:nvGraphicFramePr>
        <p:xfrm>
          <a:off x="5626802" y="1152565"/>
          <a:ext cx="2088232" cy="1340331"/>
        </p:xfrm>
        <a:graphic>
          <a:graphicData uri="http://schemas.openxmlformats.org/presentationml/2006/ole">
            <p:oleObj spid="_x0000_s4102" name="Acrobat Document" r:id="rId6" imgW="7578000" imgH="5355000" progId="AcroExch.Document.7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23479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</TotalTime>
  <Words>490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Officeova tema</vt:lpstr>
      <vt:lpstr>Acrobat Document</vt:lpstr>
      <vt:lpstr>RENTAL DWELLINGS DESIGNATED FOR THE PENSIONERS AND THE ELDERLY</vt:lpstr>
      <vt:lpstr> MAIN GOALS  </vt:lpstr>
      <vt:lpstr>TARGET GROUP</vt:lpstr>
      <vt:lpstr>TARGET GROUP</vt:lpstr>
      <vt:lpstr>COVERAGE OF THE PRACTICE:</vt:lpstr>
      <vt:lpstr>STRENGHTS</vt:lpstr>
      <vt:lpstr>STRENGHTS</vt:lpstr>
      <vt:lpstr>PARTICIPATION OF ELDERLY: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 point for improvement of housing situation of old people</dc:title>
  <dc:creator>Urban</dc:creator>
  <cp:lastModifiedBy>urban</cp:lastModifiedBy>
  <cp:revision>37</cp:revision>
  <dcterms:created xsi:type="dcterms:W3CDTF">2013-02-20T12:24:36Z</dcterms:created>
  <dcterms:modified xsi:type="dcterms:W3CDTF">2013-02-24T21:54:20Z</dcterms:modified>
</cp:coreProperties>
</file>