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81" r:id="rId4"/>
    <p:sldId id="274" r:id="rId5"/>
    <p:sldId id="282" r:id="rId6"/>
    <p:sldId id="283" r:id="rId7"/>
    <p:sldId id="275" r:id="rId8"/>
    <p:sldId id="276" r:id="rId9"/>
    <p:sldId id="277" r:id="rId10"/>
    <p:sldId id="278" r:id="rId11"/>
    <p:sldId id="279" r:id="rId12"/>
    <p:sldId id="280" r:id="rId13"/>
    <p:sldId id="272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8B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20F52-12A3-48A8-A258-91B604685889}" type="datetimeFigureOut">
              <a:rPr lang="pl-PL" smtClean="0"/>
              <a:pPr/>
              <a:t>2013-02-23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1AD45-A65C-41A4-BF71-B7B24BA10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AD45-A65C-41A4-BF71-B7B24BA10E77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158008"/>
            <a:ext cx="8568952" cy="187220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01600" dist="76200" dir="5400000" algn="t" rotWithShape="0">
                    <a:prstClr val="black">
                      <a:alpha val="92000"/>
                    </a:prstClr>
                  </a:outerShdw>
                  <a:reflection blurRad="6350" stA="18000" endPos="85000" dist="29997" dir="5400000" sy="-100000" algn="bl" rotWithShape="0"/>
                </a:effectLst>
                <a:latin typeface="+mj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4030216"/>
            <a:ext cx="8568952" cy="982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91000"/>
                    </a:prstClr>
                  </a:outerShdw>
                  <a:reflection blurRad="6350" stA="35000" endPos="580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3491880" y="2060848"/>
            <a:ext cx="55446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9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This project is implemented through the CENTRAL EUROPE Programme co-financed by the ERDF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4579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96944" cy="86409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5C8B"/>
                </a:solidFill>
                <a:effectLst>
                  <a:reflection blurRad="6350" stA="24000" endPos="45500" dir="5400000" sy="-100000" algn="bl" rotWithShape="0"/>
                </a:effectLst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5C8B"/>
                </a:solidFill>
              </a:defRPr>
            </a:lvl1pPr>
            <a:lvl2pPr>
              <a:defRPr sz="2400">
                <a:solidFill>
                  <a:srgbClr val="005C8B"/>
                </a:solidFill>
              </a:defRPr>
            </a:lvl2pPr>
            <a:lvl3pPr>
              <a:defRPr sz="2400">
                <a:solidFill>
                  <a:srgbClr val="005C8B"/>
                </a:solidFill>
              </a:defRPr>
            </a:lvl3pPr>
            <a:lvl4pPr>
              <a:defRPr sz="2400">
                <a:solidFill>
                  <a:srgbClr val="005C8B"/>
                </a:solidFill>
              </a:defRPr>
            </a:lvl4pPr>
            <a:lvl5pPr>
              <a:defRPr sz="2400">
                <a:solidFill>
                  <a:srgbClr val="005C8B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247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NC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3491880" y="2060848"/>
            <a:ext cx="55446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9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This project is implemented through the CENTRAL EUROPE Programme co-financed by the ERDF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3230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91880" y="2060848"/>
            <a:ext cx="55446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project is implemented through the CENTRAL EUROPE </a:t>
            </a:r>
            <a:r>
              <a:rPr lang="en-US" dirty="0" err="1" smtClean="0"/>
              <a:t>Programme</a:t>
            </a:r>
            <a:r>
              <a:rPr lang="en-US" dirty="0" smtClean="0"/>
              <a:t> co-financed by the ERDF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6322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900" kern="1200">
          <a:solidFill>
            <a:schemeClr val="tx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158008"/>
            <a:ext cx="8568952" cy="1872208"/>
          </a:xfrm>
        </p:spPr>
        <p:txBody>
          <a:bodyPr>
            <a:normAutofit/>
          </a:bodyPr>
          <a:lstStyle/>
          <a:p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PILOT ACTION - POLAND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>
                <a:solidFill>
                  <a:schemeClr val="tx1"/>
                </a:solidFill>
              </a:rPr>
              <a:t> Ambient Assisted </a:t>
            </a:r>
            <a:r>
              <a:rPr lang="en-US" sz="2800" smtClean="0">
                <a:solidFill>
                  <a:schemeClr val="tx1"/>
                </a:solidFill>
              </a:rPr>
              <a:t>Living</a:t>
            </a:r>
            <a:r>
              <a:rPr lang="en-US" sz="2800" smtClean="0">
                <a:solidFill>
                  <a:schemeClr val="tx1"/>
                </a:solidFill>
              </a:rPr>
              <a:t>: facilitating ICT-based innovation in housing and care for elderly and </a:t>
            </a:r>
            <a:r>
              <a:rPr lang="en-US" sz="2800" smtClean="0">
                <a:solidFill>
                  <a:schemeClr val="tx1"/>
                </a:solidFill>
              </a:rPr>
              <a:t>disabled</a:t>
            </a:r>
            <a:endParaRPr lang="en-US" sz="28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4030216"/>
            <a:ext cx="8568952" cy="982960"/>
          </a:xfrm>
        </p:spPr>
        <p:txBody>
          <a:bodyPr/>
          <a:lstStyle/>
          <a:p>
            <a:endParaRPr lang="en-US" i="1" smtClean="0">
              <a:solidFill>
                <a:schemeClr val="tx1"/>
              </a:solidFill>
            </a:endParaRPr>
          </a:p>
          <a:p>
            <a:r>
              <a:rPr lang="en-US" i="1" smtClean="0">
                <a:solidFill>
                  <a:schemeClr val="tx1"/>
                </a:solidFill>
              </a:rPr>
              <a:t>Michał </a:t>
            </a:r>
            <a:r>
              <a:rPr lang="en-US" i="1" smtClean="0">
                <a:solidFill>
                  <a:schemeClr val="tx1"/>
                </a:solidFill>
              </a:rPr>
              <a:t>Kosiedowski</a:t>
            </a:r>
            <a:r>
              <a:rPr lang="en-US" i="1" smtClean="0">
                <a:solidFill>
                  <a:schemeClr val="tx1"/>
                </a:solidFill>
              </a:rPr>
              <a:t>, Poznań Supercomputing and Networking </a:t>
            </a:r>
            <a:r>
              <a:rPr lang="en-US" i="1" smtClean="0">
                <a:solidFill>
                  <a:schemeClr val="tx1"/>
                </a:solidFill>
              </a:rPr>
              <a:t>Center</a:t>
            </a:r>
            <a:endParaRPr lang="en-US" i="1" smtClean="0">
              <a:solidFill>
                <a:schemeClr val="tx1"/>
              </a:solidFill>
            </a:endParaRPr>
          </a:p>
          <a:p>
            <a:endParaRPr lang="en-US"/>
          </a:p>
        </p:txBody>
      </p:sp>
      <p:pic>
        <p:nvPicPr>
          <p:cNvPr id="5" name="Picture 2" descr="C:\Users\kat\Documents\helps\wyjazdy\praga-paź-2012\prezentacja\PCSS_logo_NI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324891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560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Equipment (3): smart sensors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844824"/>
            <a:ext cx="4176464" cy="4525963"/>
          </a:xfrm>
        </p:spPr>
        <p:txBody>
          <a:bodyPr/>
          <a:lstStyle/>
          <a:p>
            <a:r>
              <a:rPr lang="en-US" smtClean="0"/>
              <a:t>Temperature sensor– 2 pcs</a:t>
            </a:r>
          </a:p>
          <a:p>
            <a:r>
              <a:rPr lang="en-US" smtClean="0"/>
              <a:t>Motion detector – 2 pcs</a:t>
            </a:r>
          </a:p>
          <a:p>
            <a:r>
              <a:rPr lang="en-US" smtClean="0"/>
              <a:t>Illuminance sensor – 2 pcs</a:t>
            </a:r>
          </a:p>
          <a:p>
            <a:r>
              <a:rPr lang="en-US" smtClean="0"/>
              <a:t>Fall and pulse detector- 1 pc</a:t>
            </a:r>
          </a:p>
          <a:p>
            <a:r>
              <a:rPr lang="en-US" smtClean="0"/>
              <a:t>Door/window sensor – 1 pc</a:t>
            </a:r>
          </a:p>
          <a:p>
            <a:r>
              <a:rPr lang="en-US" smtClean="0"/>
              <a:t>Electric power consumption sensor – 2 pcs</a:t>
            </a:r>
          </a:p>
          <a:p>
            <a:r>
              <a:rPr lang="en-US" smtClean="0"/>
              <a:t>Sensor network coordinator – 1 pc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013176"/>
            <a:ext cx="1080120" cy="136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3717032"/>
            <a:ext cx="792088" cy="12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645024"/>
            <a:ext cx="948436" cy="128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204864"/>
            <a:ext cx="126427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653136"/>
            <a:ext cx="1224136" cy="133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988840"/>
            <a:ext cx="142747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Equipment (4): mobile devices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844824"/>
            <a:ext cx="2465125" cy="178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79512" y="35010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5C8B"/>
                </a:solidFill>
              </a:rPr>
              <a:t>10” </a:t>
            </a:r>
            <a:r>
              <a:rPr lang="pl-PL" b="1" dirty="0" err="1" smtClean="0">
                <a:solidFill>
                  <a:srgbClr val="005C8B"/>
                </a:solidFill>
              </a:rPr>
              <a:t>tablets</a:t>
            </a:r>
            <a:r>
              <a:rPr lang="pl-PL" b="1" dirty="0" smtClean="0">
                <a:solidFill>
                  <a:srgbClr val="005C8B"/>
                </a:solidFill>
              </a:rPr>
              <a:t> (for carers) – 5 </a:t>
            </a:r>
            <a:r>
              <a:rPr lang="pl-PL" b="1" dirty="0" err="1" smtClean="0">
                <a:solidFill>
                  <a:srgbClr val="005C8B"/>
                </a:solidFill>
              </a:rPr>
              <a:t>pcs</a:t>
            </a:r>
            <a:endParaRPr lang="pl-PL" b="1" dirty="0">
              <a:solidFill>
                <a:srgbClr val="005C8B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988840"/>
            <a:ext cx="2235531" cy="175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5004048" y="37170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5C8B"/>
                </a:solidFill>
              </a:rPr>
              <a:t>Smartphone – 1pc</a:t>
            </a:r>
            <a:endParaRPr lang="pl-PL" b="1" dirty="0">
              <a:solidFill>
                <a:srgbClr val="005C8B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40432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35496" y="59164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5C8B"/>
                </a:solidFill>
              </a:rPr>
              <a:t>7” tablet – 1 </a:t>
            </a:r>
            <a:r>
              <a:rPr lang="pl-PL" b="1" dirty="0" err="1" smtClean="0">
                <a:solidFill>
                  <a:srgbClr val="005C8B"/>
                </a:solidFill>
              </a:rPr>
              <a:t>pc</a:t>
            </a:r>
            <a:endParaRPr lang="pl-PL" b="1" dirty="0">
              <a:solidFill>
                <a:srgbClr val="005C8B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58112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4932040" y="61653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5C8B"/>
                </a:solidFill>
              </a:rPr>
              <a:t>GPS </a:t>
            </a:r>
            <a:r>
              <a:rPr lang="en-US" b="1" dirty="0" smtClean="0">
                <a:solidFill>
                  <a:srgbClr val="005C8B"/>
                </a:solidFill>
              </a:rPr>
              <a:t>tracker</a:t>
            </a:r>
            <a:r>
              <a:rPr lang="pl-PL" b="1" dirty="0" smtClean="0">
                <a:solidFill>
                  <a:srgbClr val="005C8B"/>
                </a:solidFill>
              </a:rPr>
              <a:t>– 1 </a:t>
            </a:r>
            <a:r>
              <a:rPr lang="pl-PL" b="1" dirty="0" err="1" smtClean="0">
                <a:solidFill>
                  <a:srgbClr val="005C8B"/>
                </a:solidFill>
              </a:rPr>
              <a:t>pc</a:t>
            </a:r>
            <a:endParaRPr lang="pl-PL" b="1" dirty="0">
              <a:solidFill>
                <a:srgbClr val="005C8B"/>
              </a:solidFill>
            </a:endParaRPr>
          </a:p>
        </p:txBody>
      </p:sp>
      <p:pic>
        <p:nvPicPr>
          <p:cNvPr id="13" name="Picture 2" descr="C:\Users\kat\AppData\Local\Microsoft\Windows\Temporary Internet Files\Content.IE5\0H0A0ZAF\MC900442139[2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501008"/>
            <a:ext cx="364390" cy="371877"/>
          </a:xfrm>
          <a:prstGeom prst="rect">
            <a:avLst/>
          </a:prstGeom>
          <a:noFill/>
        </p:spPr>
      </p:pic>
      <p:pic>
        <p:nvPicPr>
          <p:cNvPr id="14" name="Picture 2" descr="C:\Users\kat\AppData\Local\Microsoft\Windows\Temporary Internet Files\Content.IE5\0H0A0ZAF\MC900442139[2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717032"/>
            <a:ext cx="364390" cy="3718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Equipment (5): other</a:t>
            </a:r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91683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07504" y="35010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5C8B"/>
                </a:solidFill>
              </a:rPr>
              <a:t>Computer switch for disabled – 2 pcs</a:t>
            </a:r>
            <a:endParaRPr lang="en-US" b="1">
              <a:solidFill>
                <a:srgbClr val="005C8B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16832"/>
            <a:ext cx="1944216" cy="16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5004048" y="35010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5C8B"/>
                </a:solidFill>
              </a:rPr>
              <a:t>Printer – 1 pc</a:t>
            </a:r>
            <a:endParaRPr lang="en-US" b="1">
              <a:solidFill>
                <a:srgbClr val="005C8B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293096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2771800" y="55892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5C8B"/>
                </a:solidFill>
              </a:rPr>
              <a:t>Server – 1 pc</a:t>
            </a:r>
            <a:endParaRPr lang="en-US" b="1">
              <a:solidFill>
                <a:srgbClr val="005C8B"/>
              </a:solidFill>
            </a:endParaRPr>
          </a:p>
        </p:txBody>
      </p:sp>
      <p:pic>
        <p:nvPicPr>
          <p:cNvPr id="10" name="Picture 2" descr="C:\Users\kat\AppData\Local\Microsoft\Windows\Temporary Internet Files\Content.IE5\0H0A0ZAF\MC900442139[2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3554" y="3501008"/>
            <a:ext cx="364390" cy="371877"/>
          </a:xfrm>
          <a:prstGeom prst="rect">
            <a:avLst/>
          </a:prstGeom>
          <a:noFill/>
        </p:spPr>
      </p:pic>
      <p:pic>
        <p:nvPicPr>
          <p:cNvPr id="11" name="Picture 2" descr="C:\Users\kat\AppData\Local\Microsoft\Windows\Temporary Internet Files\Content.IE5\0H0A0ZAF\MC900442139[2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501008"/>
            <a:ext cx="364390" cy="371877"/>
          </a:xfrm>
          <a:prstGeom prst="rect">
            <a:avLst/>
          </a:prstGeom>
          <a:noFill/>
        </p:spPr>
      </p:pic>
      <p:pic>
        <p:nvPicPr>
          <p:cNvPr id="12" name="Picture 2" descr="C:\Users\kat\AppData\Local\Microsoft\Windows\Temporary Internet Files\Content.IE5\0H0A0ZAF\MC900442139[2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589240"/>
            <a:ext cx="364390" cy="3718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pic>
        <p:nvPicPr>
          <p:cNvPr id="4" name="Picture 2" descr="C:\Users\kat\Documents\helps\wyjazdy\praga-paź-2012\prezentacja\PCSS_logo_NI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324891" cy="504056"/>
          </a:xfrm>
          <a:prstGeom prst="rect">
            <a:avLst/>
          </a:prstGeom>
          <a:noFill/>
        </p:spPr>
      </p:pic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aim of the Poznań-based PA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Objective 1: application of open Ambient Assisted Living platform as a basis of a ICT-based care services and applications </a:t>
            </a:r>
          </a:p>
          <a:p>
            <a:pPr lvl="1"/>
            <a:r>
              <a:rPr lang="en-US" sz="2000" dirty="0" smtClean="0"/>
              <a:t>Goal 1.A: verification of the suitability of AAL platforms (</a:t>
            </a:r>
            <a:r>
              <a:rPr lang="en-US" sz="2000" dirty="0" err="1" smtClean="0"/>
              <a:t>universAAL</a:t>
            </a:r>
            <a:r>
              <a:rPr lang="en-US" sz="2000" dirty="0" smtClean="0"/>
              <a:t>) for real-life scenarios</a:t>
            </a:r>
          </a:p>
          <a:p>
            <a:pPr lvl="1" algn="just"/>
            <a:r>
              <a:rPr lang="en-US" sz="2000" dirty="0" smtClean="0"/>
              <a:t>Goal 1.B: adaptation of selected AAL applications for use on the AAL platform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Objective 2: setting up a ‘living laboratory’ to facilitate development of innovative care solutions based on ICT</a:t>
            </a:r>
          </a:p>
          <a:p>
            <a:pPr lvl="1" algn="just"/>
            <a:r>
              <a:rPr lang="en-US" sz="2000" dirty="0" smtClean="0"/>
              <a:t>Goal 2.A: design of a strategy (recommendation) on how to develop, pilot, test and mainstream new AAL applications in bottom-up approach</a:t>
            </a:r>
          </a:p>
          <a:p>
            <a:pPr lvl="1" algn="just"/>
            <a:r>
              <a:rPr lang="en-US" sz="2000" dirty="0" smtClean="0"/>
              <a:t>Goal 2.B: creation of synergies between stakeholders: research, local administration, NGOs and business sector</a:t>
            </a:r>
          </a:p>
          <a:p>
            <a:pPr lvl="1" algn="just"/>
            <a:endParaRPr lang="en-US" sz="2000" dirty="0" smtClean="0"/>
          </a:p>
          <a:p>
            <a:pPr algn="just"/>
            <a:r>
              <a:rPr lang="en-US" sz="2000" dirty="0" smtClean="0"/>
              <a:t>Participants:</a:t>
            </a:r>
          </a:p>
          <a:p>
            <a:pPr lvl="1" algn="just"/>
            <a:r>
              <a:rPr lang="en-US" sz="2000" dirty="0" smtClean="0"/>
              <a:t>15+ end beneficiaries</a:t>
            </a:r>
          </a:p>
          <a:p>
            <a:pPr lvl="1" algn="just"/>
            <a:r>
              <a:rPr lang="en-US" sz="2000" dirty="0" smtClean="0"/>
              <a:t>5+ carers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AAL applications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App1. Personalized informant</a:t>
            </a:r>
          </a:p>
          <a:p>
            <a:pPr lvl="1"/>
            <a:r>
              <a:rPr lang="en-US" dirty="0" smtClean="0"/>
              <a:t>end beneficiaries: elderly</a:t>
            </a:r>
          </a:p>
          <a:p>
            <a:pPr lvl="1"/>
            <a:r>
              <a:rPr lang="en-US" dirty="0" smtClean="0"/>
              <a:t>local partner: Centre for Senior Citizens Initiatives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App2. E-manager of daily activities</a:t>
            </a:r>
          </a:p>
          <a:p>
            <a:pPr lvl="1"/>
            <a:r>
              <a:rPr lang="en-US" dirty="0" smtClean="0"/>
              <a:t>end beneficiaries: intellectually disabled</a:t>
            </a:r>
          </a:p>
          <a:p>
            <a:pPr lvl="1"/>
            <a:r>
              <a:rPr lang="en-US" dirty="0" smtClean="0"/>
              <a:t>local partner: „Na </a:t>
            </a:r>
            <a:r>
              <a:rPr lang="en-US" dirty="0" err="1" smtClean="0"/>
              <a:t>tak</a:t>
            </a:r>
            <a:r>
              <a:rPr lang="en-US" dirty="0" smtClean="0"/>
              <a:t>” Association</a:t>
            </a:r>
          </a:p>
          <a:p>
            <a:endParaRPr lang="en-US" dirty="0" smtClean="0"/>
          </a:p>
          <a:p>
            <a:r>
              <a:rPr lang="en-US" dirty="0" smtClean="0"/>
              <a:t>App3. Shared e-Health</a:t>
            </a:r>
          </a:p>
          <a:p>
            <a:pPr lvl="1"/>
            <a:r>
              <a:rPr lang="en-US" dirty="0" smtClean="0"/>
              <a:t>end beneficiaries: elderly</a:t>
            </a:r>
          </a:p>
          <a:p>
            <a:pPr lvl="1"/>
            <a:r>
              <a:rPr lang="en-US" dirty="0" smtClean="0"/>
              <a:t>local partner: day care centre</a:t>
            </a:r>
          </a:p>
          <a:p>
            <a:endParaRPr lang="en-US" dirty="0" smtClean="0"/>
          </a:p>
          <a:p>
            <a:r>
              <a:rPr lang="en-US" dirty="0" smtClean="0"/>
              <a:t>App4. </a:t>
            </a:r>
            <a:r>
              <a:rPr lang="en-US" dirty="0" err="1" smtClean="0"/>
              <a:t>Geolocation</a:t>
            </a:r>
            <a:r>
              <a:rPr lang="en-US" dirty="0" smtClean="0"/>
              <a:t> monitoring</a:t>
            </a:r>
          </a:p>
          <a:p>
            <a:pPr lvl="1"/>
            <a:r>
              <a:rPr lang="en-US" dirty="0" smtClean="0"/>
              <a:t>end beneficiaries: elderly/ intellectually disabled</a:t>
            </a:r>
          </a:p>
          <a:p>
            <a:pPr lvl="1"/>
            <a:r>
              <a:rPr lang="en-US" dirty="0" smtClean="0"/>
              <a:t>local partner:  ……()/„Na </a:t>
            </a:r>
            <a:r>
              <a:rPr lang="en-US" dirty="0" err="1" smtClean="0"/>
              <a:t>tak</a:t>
            </a:r>
            <a:r>
              <a:rPr lang="en-US" dirty="0" smtClean="0"/>
              <a:t>” Association </a:t>
            </a:r>
          </a:p>
          <a:p>
            <a:endParaRPr lang="en-US" dirty="0" smtClean="0"/>
          </a:p>
          <a:p>
            <a:r>
              <a:rPr lang="en-US" dirty="0" smtClean="0"/>
              <a:t>App5. Smart housing support</a:t>
            </a:r>
          </a:p>
          <a:p>
            <a:pPr lvl="1"/>
            <a:r>
              <a:rPr lang="en-US" dirty="0" smtClean="0"/>
              <a:t>end beneficiaries: elderly/ intellectually disabled</a:t>
            </a:r>
          </a:p>
          <a:p>
            <a:pPr lvl="1"/>
            <a:r>
              <a:rPr lang="en-US" dirty="0" smtClean="0"/>
              <a:t>local partner: ……()/„Na </a:t>
            </a:r>
            <a:r>
              <a:rPr lang="en-US" dirty="0" err="1" smtClean="0"/>
              <a:t>tak</a:t>
            </a:r>
            <a:r>
              <a:rPr lang="en-US" dirty="0" smtClean="0"/>
              <a:t>” Association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context: motivation (1)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PolSenior</a:t>
            </a:r>
            <a:r>
              <a:rPr lang="en-US" dirty="0" smtClean="0"/>
              <a:t> study results</a:t>
            </a:r>
          </a:p>
          <a:p>
            <a:pPr lvl="1"/>
            <a:r>
              <a:rPr lang="en-US" sz="2200" dirty="0" smtClean="0"/>
              <a:t>healthcare needs of the elderly: prevention</a:t>
            </a:r>
          </a:p>
          <a:p>
            <a:pPr lvl="2"/>
            <a:r>
              <a:rPr lang="pl-PL" sz="1900" dirty="0" smtClean="0"/>
              <a:t>h</a:t>
            </a:r>
            <a:r>
              <a:rPr lang="en-US" sz="1900" dirty="0" err="1" smtClean="0"/>
              <a:t>ypertention</a:t>
            </a:r>
            <a:r>
              <a:rPr lang="pl-PL" sz="1900" dirty="0" smtClean="0"/>
              <a:t> – 76% </a:t>
            </a:r>
            <a:endParaRPr lang="en-US" sz="1900" dirty="0" smtClean="0"/>
          </a:p>
          <a:p>
            <a:pPr lvl="2"/>
            <a:r>
              <a:rPr lang="pl-PL" sz="1900" dirty="0" smtClean="0"/>
              <a:t>o</a:t>
            </a:r>
            <a:r>
              <a:rPr lang="en-US" sz="1900" dirty="0" err="1" smtClean="0"/>
              <a:t>besi</a:t>
            </a:r>
            <a:r>
              <a:rPr lang="pl-PL" sz="1900" dirty="0" smtClean="0"/>
              <a:t>ty / </a:t>
            </a:r>
            <a:r>
              <a:rPr lang="pl-PL" sz="1900" dirty="0" err="1" smtClean="0"/>
              <a:t>overweight</a:t>
            </a:r>
            <a:r>
              <a:rPr lang="pl-PL" sz="1900" dirty="0" smtClean="0"/>
              <a:t> – 70%</a:t>
            </a:r>
            <a:endParaRPr lang="en-US" sz="1900" dirty="0" smtClean="0"/>
          </a:p>
          <a:p>
            <a:pPr lvl="2"/>
            <a:r>
              <a:rPr lang="en-US" sz="1900" dirty="0" smtClean="0"/>
              <a:t>chronic kidney disease</a:t>
            </a:r>
            <a:r>
              <a:rPr lang="pl-PL" sz="1900" dirty="0" smtClean="0"/>
              <a:t> – 45%</a:t>
            </a:r>
          </a:p>
          <a:p>
            <a:pPr lvl="2"/>
            <a:r>
              <a:rPr lang="pl-PL" sz="1900" dirty="0" err="1" smtClean="0"/>
              <a:t>improper</a:t>
            </a:r>
            <a:r>
              <a:rPr lang="pl-PL" sz="1900" dirty="0" smtClean="0"/>
              <a:t> </a:t>
            </a:r>
            <a:r>
              <a:rPr lang="pl-PL" sz="1900" dirty="0" err="1" smtClean="0"/>
              <a:t>level</a:t>
            </a:r>
            <a:r>
              <a:rPr lang="pl-PL" sz="1900" dirty="0" smtClean="0"/>
              <a:t> of </a:t>
            </a:r>
            <a:r>
              <a:rPr lang="pl-PL" sz="1900" dirty="0" err="1" smtClean="0"/>
              <a:t>glucose</a:t>
            </a:r>
            <a:r>
              <a:rPr lang="pl-PL" sz="1900" dirty="0" smtClean="0"/>
              <a:t> – 40%</a:t>
            </a:r>
          </a:p>
          <a:p>
            <a:pPr lvl="2"/>
            <a:r>
              <a:rPr lang="en-US" sz="1900" dirty="0" smtClean="0"/>
              <a:t>COPD</a:t>
            </a:r>
            <a:r>
              <a:rPr lang="pl-PL" sz="1900" dirty="0" smtClean="0"/>
              <a:t> – 18%</a:t>
            </a:r>
          </a:p>
          <a:p>
            <a:pPr lvl="2"/>
            <a:r>
              <a:rPr lang="en-US" sz="1900" dirty="0" smtClean="0"/>
              <a:t>hyper- or hypothyroidism</a:t>
            </a:r>
            <a:r>
              <a:rPr lang="pl-PL" sz="1900" dirty="0" smtClean="0"/>
              <a:t> – 10%</a:t>
            </a:r>
            <a:endParaRPr lang="en-US" sz="1900" dirty="0" smtClean="0"/>
          </a:p>
          <a:p>
            <a:pPr lvl="1"/>
            <a:r>
              <a:rPr lang="en-US" sz="2200" dirty="0" smtClean="0"/>
              <a:t>accessibility of free medical examination in cities:</a:t>
            </a:r>
          </a:p>
          <a:p>
            <a:pPr lvl="2"/>
            <a:r>
              <a:rPr lang="en-US" sz="1900" dirty="0" smtClean="0"/>
              <a:t>50,000+ residents: 25% elderly say access is difficult</a:t>
            </a:r>
          </a:p>
          <a:p>
            <a:pPr lvl="2"/>
            <a:r>
              <a:rPr lang="en-US" sz="1900" dirty="0" smtClean="0"/>
              <a:t>500,000+ residents(e.g. </a:t>
            </a:r>
            <a:r>
              <a:rPr lang="en-US" sz="1900" dirty="0" err="1" smtClean="0"/>
              <a:t>Poznań</a:t>
            </a:r>
            <a:r>
              <a:rPr lang="en-US" sz="1900" dirty="0" smtClean="0"/>
              <a:t>): bigger percentage say access is difficult, 8% say it is extremely difficult</a:t>
            </a:r>
          </a:p>
          <a:p>
            <a:pPr lvl="1"/>
            <a:r>
              <a:rPr lang="en-US" sz="2200" dirty="0" smtClean="0"/>
              <a:t>dementia: 1 in 3 elderly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context: motivation (2)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Silhouette project survey (own research )</a:t>
            </a:r>
          </a:p>
          <a:p>
            <a:pPr lvl="1"/>
            <a:r>
              <a:rPr lang="en-US" sz="2000" dirty="0" smtClean="0"/>
              <a:t>60% want homecare vs. 4% want institutional care</a:t>
            </a:r>
          </a:p>
          <a:p>
            <a:pPr lvl="1"/>
            <a:r>
              <a:rPr lang="en-US" sz="2000" dirty="0" smtClean="0"/>
              <a:t>want to use computers (and other ICT) for:</a:t>
            </a:r>
          </a:p>
          <a:p>
            <a:pPr lvl="2"/>
            <a:r>
              <a:rPr lang="en-US" sz="1800" dirty="0" smtClean="0"/>
              <a:t>better contact with relatives and friends</a:t>
            </a:r>
          </a:p>
          <a:p>
            <a:pPr lvl="2"/>
            <a:r>
              <a:rPr lang="en-US" sz="1800" dirty="0" smtClean="0"/>
              <a:t>gathering information: daily and concerning health</a:t>
            </a:r>
          </a:p>
          <a:p>
            <a:pPr lvl="1"/>
            <a:r>
              <a:rPr lang="en-US" sz="2000" dirty="0" smtClean="0"/>
              <a:t>problems:</a:t>
            </a:r>
          </a:p>
          <a:p>
            <a:pPr lvl="2"/>
            <a:r>
              <a:rPr lang="en-US" sz="1800" dirty="0" smtClean="0"/>
              <a:t>loneliness</a:t>
            </a:r>
          </a:p>
          <a:p>
            <a:pPr lvl="2"/>
            <a:r>
              <a:rPr lang="en-US" sz="1800" dirty="0" smtClean="0"/>
              <a:t>access to healthcare</a:t>
            </a:r>
          </a:p>
          <a:p>
            <a:pPr lvl="2"/>
            <a:r>
              <a:rPr lang="en-US" sz="1800" dirty="0" smtClean="0"/>
              <a:t>poor living conditions</a:t>
            </a:r>
          </a:p>
          <a:p>
            <a:pPr lvl="1"/>
            <a:r>
              <a:rPr lang="en-US" sz="2000" dirty="0" smtClean="0"/>
              <a:t>ICT could support:</a:t>
            </a:r>
          </a:p>
          <a:p>
            <a:pPr lvl="2"/>
            <a:r>
              <a:rPr lang="en-US" sz="1800" dirty="0" smtClean="0"/>
              <a:t>hobbies</a:t>
            </a:r>
          </a:p>
          <a:p>
            <a:pPr lvl="2"/>
            <a:r>
              <a:rPr lang="en-US" sz="1800" dirty="0" smtClean="0"/>
              <a:t>healthcare</a:t>
            </a:r>
          </a:p>
          <a:p>
            <a:pPr lvl="2"/>
            <a:r>
              <a:rPr lang="en-US" sz="1800" dirty="0" smtClean="0"/>
              <a:t>security</a:t>
            </a:r>
          </a:p>
          <a:p>
            <a:pPr lvl="2"/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context: motivation (3)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smtClean="0"/>
              <a:t>Needs advertised by stakeholders</a:t>
            </a:r>
          </a:p>
          <a:p>
            <a:pPr lvl="1"/>
            <a:r>
              <a:rPr lang="en-US" smtClean="0"/>
              <a:t>Centre for Senior Citizen Initiatives: information provision</a:t>
            </a:r>
          </a:p>
          <a:p>
            <a:pPr lvl="1"/>
            <a:r>
              <a:rPr lang="en-US" smtClean="0"/>
              <a:t>„Na tak” Association</a:t>
            </a:r>
          </a:p>
          <a:p>
            <a:pPr lvl="2"/>
            <a:r>
              <a:rPr lang="en-US" sz="2000" smtClean="0"/>
              <a:t>household management</a:t>
            </a:r>
          </a:p>
          <a:p>
            <a:pPr lvl="2"/>
            <a:r>
              <a:rPr lang="en-US" sz="2000" smtClean="0"/>
              <a:t>management of daily activities</a:t>
            </a:r>
          </a:p>
          <a:p>
            <a:pPr lvl="2"/>
            <a:r>
              <a:rPr lang="en-US" sz="2000" smtClean="0"/>
              <a:t>security on the move</a:t>
            </a:r>
          </a:p>
          <a:p>
            <a:pPr lvl="2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November 2012: concept elaboration – </a:t>
            </a:r>
            <a:r>
              <a:rPr lang="en-US" dirty="0" smtClean="0">
                <a:solidFill>
                  <a:srgbClr val="00B050"/>
                </a:solidFill>
              </a:rPr>
              <a:t>completed </a:t>
            </a:r>
          </a:p>
          <a:p>
            <a:r>
              <a:rPr lang="en-US" dirty="0" smtClean="0"/>
              <a:t>December 2012-March 2013: purchase of equipment – </a:t>
            </a:r>
            <a:r>
              <a:rPr lang="en-US" dirty="0" smtClean="0">
                <a:solidFill>
                  <a:srgbClr val="FFC000"/>
                </a:solidFill>
              </a:rPr>
              <a:t>in progress</a:t>
            </a:r>
          </a:p>
          <a:p>
            <a:r>
              <a:rPr lang="en-US" dirty="0" smtClean="0"/>
              <a:t>December 2012-June 2013: development and adaptation of AAL applications - </a:t>
            </a:r>
            <a:r>
              <a:rPr lang="en-US" dirty="0" smtClean="0">
                <a:solidFill>
                  <a:srgbClr val="FFC000"/>
                </a:solidFill>
              </a:rPr>
              <a:t>in progress</a:t>
            </a:r>
          </a:p>
          <a:p>
            <a:r>
              <a:rPr lang="en-US" dirty="0" smtClean="0"/>
              <a:t>June-August 2013: enrollment of applications in real-life settings</a:t>
            </a:r>
          </a:p>
          <a:p>
            <a:r>
              <a:rPr lang="en-US" dirty="0" smtClean="0"/>
              <a:t>July-October 2013 : evaluation of the pilot applications</a:t>
            </a:r>
          </a:p>
          <a:p>
            <a:r>
              <a:rPr lang="en-US" dirty="0" smtClean="0"/>
              <a:t>September-December 2013: seminars and workshops with extended range of stakeholders (PSNC’s co-working facility)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Equipment (1): AAL gateways</a:t>
            </a:r>
            <a:endParaRPr lang="en-US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Touchscreen PC</a:t>
            </a:r>
          </a:p>
          <a:p>
            <a:r>
              <a:rPr lang="en-US" smtClean="0"/>
              <a:t>Based on Windows 8</a:t>
            </a:r>
          </a:p>
          <a:p>
            <a:r>
              <a:rPr lang="en-US" smtClean="0"/>
              <a:t>Number: 16 (10 delivered)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068960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221088"/>
            <a:ext cx="359489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Equipment (2):e-health devices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772816"/>
            <a:ext cx="2857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1928638" cy="14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755576" y="31409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5C8B"/>
                </a:solidFill>
              </a:rPr>
              <a:t>Blood pressure monitor</a:t>
            </a:r>
            <a:endParaRPr lang="en-US" b="1">
              <a:solidFill>
                <a:srgbClr val="005C8B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148064" y="33569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5C8B"/>
                </a:solidFill>
              </a:rPr>
              <a:t>Pulse oximeter</a:t>
            </a:r>
            <a:endParaRPr lang="en-US" b="1">
              <a:solidFill>
                <a:srgbClr val="005C8B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933056"/>
            <a:ext cx="1830420" cy="18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539552" y="57332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5C8B"/>
                </a:solidFill>
              </a:rPr>
              <a:t>Scales with body composition analyzer</a:t>
            </a:r>
            <a:endParaRPr lang="en-US" b="1">
              <a:solidFill>
                <a:srgbClr val="005C8B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077072"/>
            <a:ext cx="2381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5004048" y="60212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5C8B"/>
                </a:solidFill>
              </a:rPr>
              <a:t>Spirometer (COPD screening device)</a:t>
            </a:r>
            <a:endParaRPr lang="en-US" b="1">
              <a:solidFill>
                <a:srgbClr val="005C8B"/>
              </a:solidFill>
            </a:endParaRPr>
          </a:p>
        </p:txBody>
      </p:sp>
      <p:pic>
        <p:nvPicPr>
          <p:cNvPr id="12" name="Picture 2" descr="C:\Users\kat\AppData\Local\Microsoft\Windows\Temporary Internet Files\Content.IE5\0H0A0ZAF\MC900442139[2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140968"/>
            <a:ext cx="364390" cy="371877"/>
          </a:xfrm>
          <a:prstGeom prst="rect">
            <a:avLst/>
          </a:prstGeom>
          <a:noFill/>
        </p:spPr>
      </p:pic>
      <p:pic>
        <p:nvPicPr>
          <p:cNvPr id="13" name="Picture 2" descr="C:\Users\kat\AppData\Local\Microsoft\Windows\Temporary Internet Files\Content.IE5\0H0A0ZAF\MC900442139[2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3356992"/>
            <a:ext cx="364390" cy="371877"/>
          </a:xfrm>
          <a:prstGeom prst="rect">
            <a:avLst/>
          </a:prstGeom>
          <a:noFill/>
        </p:spPr>
      </p:pic>
      <p:pic>
        <p:nvPicPr>
          <p:cNvPr id="14" name="Picture 2" descr="C:\Users\kat\AppData\Local\Microsoft\Windows\Temporary Internet Files\Content.IE5\0H0A0ZAF\MC900442139[2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733256"/>
            <a:ext cx="364390" cy="371877"/>
          </a:xfrm>
          <a:prstGeom prst="rect">
            <a:avLst/>
          </a:prstGeom>
          <a:noFill/>
        </p:spPr>
      </p:pic>
      <p:pic>
        <p:nvPicPr>
          <p:cNvPr id="15" name="Picture 2" descr="C:\Users\kat\AppData\Local\Microsoft\Windows\Temporary Internet Files\Content.IE5\0H0A0ZAF\MC900442139[2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949280"/>
            <a:ext cx="364390" cy="3718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632</Words>
  <Application>Microsoft Office PowerPoint</Application>
  <PresentationFormat>Pokaz na ekranie (4:3)</PresentationFormat>
  <Paragraphs>104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 PILOT ACTION - POLAND  Ambient Assisted Living: facilitating ICT-based innovation in housing and care for elderly and disabled</vt:lpstr>
      <vt:lpstr>The aim of the Poznań-based PA</vt:lpstr>
      <vt:lpstr>AAL applications</vt:lpstr>
      <vt:lpstr>Local context: motivation (1)</vt:lpstr>
      <vt:lpstr>Local context: motivation (2)</vt:lpstr>
      <vt:lpstr>Local context: motivation (3)</vt:lpstr>
      <vt:lpstr>Implementation plan</vt:lpstr>
      <vt:lpstr>Equipment (1): AAL gateways</vt:lpstr>
      <vt:lpstr>Equipment (2):e-health devices</vt:lpstr>
      <vt:lpstr>Equipment (3): smart sensors</vt:lpstr>
      <vt:lpstr>Equipment (4): mobile devices</vt:lpstr>
      <vt:lpstr>Equipment (5): other</vt:lpstr>
      <vt:lpstr>Thank you for your attention!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Michał Kosiedowski</cp:lastModifiedBy>
  <cp:revision>86</cp:revision>
  <dcterms:created xsi:type="dcterms:W3CDTF">2012-08-16T11:50:54Z</dcterms:created>
  <dcterms:modified xsi:type="dcterms:W3CDTF">2013-02-23T17:28:45Z</dcterms:modified>
</cp:coreProperties>
</file>