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2" r:id="rId1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59" autoAdjust="0"/>
    <p:restoredTop sz="99462" autoAdjust="0"/>
  </p:normalViewPr>
  <p:slideViewPr>
    <p:cSldViewPr>
      <p:cViewPr>
        <p:scale>
          <a:sx n="81" d="100"/>
          <a:sy n="81" d="100"/>
        </p:scale>
        <p:origin x="-155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églalap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églalap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Téglalap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zis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zis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lipszis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22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E2DD5-E9F8-43F9-BE83-343E19754682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23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E9BA7-A807-433C-955C-5719EC425A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3815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B1D59-680A-4830-B9AF-E789B908123A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E990C-580A-424B-AE87-827C1889131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018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858AA-567E-4AB4-A713-652146733205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6F4E2-A2D4-4CDF-B50A-A0A5DB44BEF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049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A7B7298-9368-4B39-B2F7-E406B4DB38AB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5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CFC1DD-400E-426D-ADBB-70673998241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Élőláb hely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628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églalap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églalap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Téglalap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zis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zis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lipszis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zis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zis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72D2E-9981-46B4-BCA9-5549A70E4537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21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79D22-7BFF-46DF-BBB6-9704516A79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6209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EF16-C570-4B8D-BB71-3F245149B1CD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6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3BC8E-6918-47F5-9420-D09F18B1F6C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214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DA96F-EAB4-473B-A8D0-86FF8CBD51CF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E840F-D00D-4482-AA7D-344C39C6C4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18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74B220-1000-4C26-AF94-ADF0147661E0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4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D4ABD4-60AC-4F7B-95F8-79D57C8ED8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045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F1CF5-2D16-4965-86AD-182F28D8373E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AE023-B92F-436F-96D4-DC8930C673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19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Egyenes összekötő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églalap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2" name="Dátum hely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831B22-A6AE-4A14-B7BD-E43433621173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13" name="Dia számának hely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8994666-B339-4DD0-8249-EEB7DDF9FD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3654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Téglalap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07FE16-FEE3-4591-BA15-50BD3B8B6693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13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957F39-1787-4E46-B31D-551298D422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666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28" name="Szöveg hely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5E596F-5C37-419E-909D-17F7D99F93DF}" type="datetimeFigureOut">
              <a:rPr lang="hu-HU"/>
              <a:pPr>
                <a:defRPr/>
              </a:pPr>
              <a:t>2013.02.22.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352A36-8FF6-4A65-AB6B-69ADD924B82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88" r:id="rId4"/>
    <p:sldLayoutId id="2147483889" r:id="rId5"/>
    <p:sldLayoutId id="2147483896" r:id="rId6"/>
    <p:sldLayoutId id="2147483890" r:id="rId7"/>
    <p:sldLayoutId id="2147483897" r:id="rId8"/>
    <p:sldLayoutId id="2147483898" r:id="rId9"/>
    <p:sldLayoutId id="2147483891" r:id="rId10"/>
    <p:sldLayoutId id="21474838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307F9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EC7D0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FED8A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86000" y="2000250"/>
            <a:ext cx="6172200" cy="1573213"/>
          </a:xfr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sz="4000" dirty="0" smtClean="0"/>
              <a:t>PARTNER MEETING AND NETWORKING EVENT IN HUNGARY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8195" name="Alcím 2"/>
          <p:cNvSpPr>
            <a:spLocks noGrp="1"/>
          </p:cNvSpPr>
          <p:nvPr>
            <p:ph type="subTitle" idx="1"/>
          </p:nvPr>
        </p:nvSpPr>
        <p:spPr>
          <a:xfrm>
            <a:off x="2286000" y="4508500"/>
            <a:ext cx="6172200" cy="865188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hu-HU" sz="1400" smtClean="0">
                <a:latin typeface="Georgia" pitchFamily="18" charset="0"/>
              </a:rPr>
              <a:t>Bakonyvári-Koós Eszter (PP6 – Municipality of Debrecen)</a:t>
            </a:r>
          </a:p>
          <a:p>
            <a:pPr algn="ctr" eaLnBrk="1" hangingPunct="1">
              <a:lnSpc>
                <a:spcPct val="150000"/>
              </a:lnSpc>
            </a:pPr>
            <a:r>
              <a:rPr lang="hu-HU" sz="1400" smtClean="0">
                <a:latin typeface="Georgia" pitchFamily="18" charset="0"/>
              </a:rPr>
              <a:t>Mészáros Eszter (PP7 – Hungarian Maltese Charity Service)</a:t>
            </a:r>
          </a:p>
        </p:txBody>
      </p:sp>
      <p:pic>
        <p:nvPicPr>
          <p:cNvPr id="8196" name="Immagine 1" descr="logos_CEEUerdf_forweb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5643563"/>
            <a:ext cx="421481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" descr="C:\Users\KOOSES~1.HBH\AppData\Local\Temp\Rar$DI04.764\helps+ACRONIM horizont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85750"/>
            <a:ext cx="650081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5" name="Picture 7" descr="C:\Users\Sej Gábor Leó\Downloads\MC90008937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68148"/>
            <a:ext cx="1820863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i="1" dirty="0" smtClean="0"/>
              <a:t>CURRENT</a:t>
            </a:r>
            <a:r>
              <a:rPr lang="hu-HU" dirty="0" smtClean="0"/>
              <a:t> TASKS RELATED TO THE MAY EVENTS </a:t>
            </a:r>
            <a:endParaRPr lang="hu-HU" dirty="0"/>
          </a:p>
        </p:txBody>
      </p:sp>
      <p:sp>
        <p:nvSpPr>
          <p:cNvPr id="17411" name="Tartalom helye 2"/>
          <p:cNvSpPr>
            <a:spLocks noGrp="1"/>
          </p:cNvSpPr>
          <p:nvPr>
            <p:ph sz="quarter" idx="1"/>
          </p:nvPr>
        </p:nvSpPr>
        <p:spPr>
          <a:xfrm>
            <a:off x="460375" y="1622957"/>
            <a:ext cx="7467600" cy="4873625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mark</a:t>
            </a:r>
            <a:r>
              <a:rPr lang="en-US" dirty="0" smtClean="0"/>
              <a:t> in your calendar</a:t>
            </a:r>
            <a:r>
              <a:rPr lang="hu-HU" dirty="0" smtClean="0"/>
              <a:t>!</a:t>
            </a:r>
            <a:r>
              <a:rPr lang="en-US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r>
              <a:rPr lang="hu-HU" dirty="0" err="1" smtClean="0"/>
              <a:t>Make</a:t>
            </a:r>
            <a:r>
              <a:rPr lang="hu-HU" dirty="0" smtClean="0"/>
              <a:t> </a:t>
            </a:r>
            <a:r>
              <a:rPr lang="hu-HU" b="1" dirty="0" err="1" smtClean="0"/>
              <a:t>travel</a:t>
            </a:r>
            <a:r>
              <a:rPr lang="hu-HU" b="1" dirty="0" smtClean="0"/>
              <a:t> </a:t>
            </a:r>
            <a:r>
              <a:rPr lang="hu-HU" b="1" dirty="0" err="1" smtClean="0"/>
              <a:t>arrangements</a:t>
            </a:r>
            <a:r>
              <a:rPr lang="hu-HU" b="1" dirty="0" smtClean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information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travel&amp;accommodation</a:t>
            </a:r>
            <a:r>
              <a:rPr lang="hu-HU" dirty="0" smtClean="0"/>
              <a:t> </a:t>
            </a:r>
            <a:r>
              <a:rPr lang="hu-HU" dirty="0" err="1" smtClean="0"/>
              <a:t>will</a:t>
            </a:r>
            <a:r>
              <a:rPr lang="hu-HU" dirty="0" smtClean="0"/>
              <a:t> be </a:t>
            </a:r>
            <a:r>
              <a:rPr lang="hu-HU" dirty="0" err="1" smtClean="0"/>
              <a:t>sent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soon</a:t>
            </a:r>
            <a:r>
              <a:rPr lang="hu-HU" dirty="0" smtClean="0"/>
              <a:t> 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Ljubljana </a:t>
            </a:r>
            <a:r>
              <a:rPr lang="hu-HU" dirty="0" err="1" smtClean="0"/>
              <a:t>event</a:t>
            </a:r>
            <a:r>
              <a:rPr lang="hu-HU" dirty="0" smtClean="0"/>
              <a:t>)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regards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networking</a:t>
            </a:r>
            <a:r>
              <a:rPr lang="hu-HU" dirty="0" smtClean="0"/>
              <a:t> </a:t>
            </a:r>
            <a:r>
              <a:rPr lang="hu-HU" dirty="0" err="1" smtClean="0"/>
              <a:t>event</a:t>
            </a:r>
            <a:r>
              <a:rPr lang="hu-HU" dirty="0" smtClean="0"/>
              <a:t>:</a:t>
            </a:r>
          </a:p>
          <a:p>
            <a:pPr lvl="1"/>
            <a:r>
              <a:rPr lang="hu-HU" b="1" dirty="0" err="1" smtClean="0"/>
              <a:t>Suggest</a:t>
            </a:r>
            <a:r>
              <a:rPr lang="hu-HU" b="1" dirty="0" smtClean="0"/>
              <a:t> </a:t>
            </a:r>
            <a:r>
              <a:rPr lang="hu-HU" b="1" dirty="0" err="1" smtClean="0"/>
              <a:t>speakers</a:t>
            </a:r>
            <a:r>
              <a:rPr lang="hu-HU" b="1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plenary</a:t>
            </a:r>
            <a:r>
              <a:rPr lang="hu-HU" dirty="0" smtClean="0"/>
              <a:t> session</a:t>
            </a:r>
          </a:p>
          <a:p>
            <a:pPr lvl="1"/>
            <a:r>
              <a:rPr lang="hu-HU" b="1" dirty="0" smtClean="0"/>
              <a:t>LP </a:t>
            </a:r>
            <a:r>
              <a:rPr lang="hu-HU" b="1" dirty="0" err="1" smtClean="0"/>
              <a:t>will</a:t>
            </a:r>
            <a:r>
              <a:rPr lang="hu-HU" b="1" dirty="0" smtClean="0"/>
              <a:t> </a:t>
            </a:r>
            <a:r>
              <a:rPr lang="hu-HU" b="1" dirty="0" err="1" smtClean="0"/>
              <a:t>select</a:t>
            </a:r>
            <a:r>
              <a:rPr lang="hu-HU" b="1" dirty="0" smtClean="0"/>
              <a:t> </a:t>
            </a:r>
            <a:r>
              <a:rPr lang="hu-HU" b="1" dirty="0" err="1" smtClean="0"/>
              <a:t>good</a:t>
            </a:r>
            <a:r>
              <a:rPr lang="hu-HU" b="1" dirty="0" smtClean="0"/>
              <a:t> </a:t>
            </a:r>
            <a:r>
              <a:rPr lang="hu-HU" b="1" dirty="0" err="1" smtClean="0"/>
              <a:t>practices</a:t>
            </a:r>
            <a:r>
              <a:rPr lang="hu-HU" b="1" dirty="0" smtClean="0"/>
              <a:t> </a:t>
            </a:r>
            <a:r>
              <a:rPr lang="hu-HU" b="1" dirty="0" err="1" smtClean="0"/>
              <a:t>to</a:t>
            </a:r>
            <a:r>
              <a:rPr lang="hu-HU" b="1" dirty="0" smtClean="0"/>
              <a:t> be </a:t>
            </a:r>
            <a:r>
              <a:rPr lang="hu-HU" b="1" dirty="0" err="1" smtClean="0"/>
              <a:t>presented</a:t>
            </a:r>
            <a:r>
              <a:rPr lang="hu-HU" b="1" dirty="0" smtClean="0"/>
              <a:t> </a:t>
            </a:r>
            <a:r>
              <a:rPr lang="hu-HU" dirty="0" smtClean="0"/>
              <a:t>and </a:t>
            </a:r>
            <a:r>
              <a:rPr lang="hu-HU" dirty="0" err="1" smtClean="0"/>
              <a:t>will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r>
              <a:rPr lang="hu-HU" dirty="0" smtClean="0"/>
              <a:t> </a:t>
            </a:r>
            <a:r>
              <a:rPr lang="hu-HU" dirty="0" err="1" smtClean="0"/>
              <a:t>partners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appoint</a:t>
            </a:r>
            <a:r>
              <a:rPr lang="hu-HU" dirty="0" smtClean="0"/>
              <a:t> </a:t>
            </a:r>
            <a:r>
              <a:rPr lang="hu-HU" dirty="0" err="1" smtClean="0"/>
              <a:t>presenters</a:t>
            </a:r>
            <a:endParaRPr lang="hu-HU" dirty="0" smtClean="0"/>
          </a:p>
        </p:txBody>
      </p:sp>
      <p:pic>
        <p:nvPicPr>
          <p:cNvPr id="17412" name="Picture 4" descr="C:\Users\Sej Gábor Leó\Downloads\MM900303357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4059770"/>
            <a:ext cx="867033" cy="13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egyfedelűek,közlekedés és szállítás,légi szállítás,régi repülőgépek,repülőgép,repülők,találmány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7417" name="Picture 9" descr="C:\Users\Sej Gábor Leó\Downloads\MC90044146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643" y="1260624"/>
            <a:ext cx="1615048" cy="161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6715125" y="3643313"/>
            <a:ext cx="1928813" cy="178593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>
                <a:latin typeface="Comic Sans MS" pitchFamily="66" charset="0"/>
              </a:rPr>
              <a:t>Köszönöm</a:t>
            </a:r>
          </a:p>
        </p:txBody>
      </p:sp>
      <p:sp>
        <p:nvSpPr>
          <p:cNvPr id="7" name="Ellipszis 6"/>
          <p:cNvSpPr/>
          <p:nvPr/>
        </p:nvSpPr>
        <p:spPr>
          <a:xfrm>
            <a:off x="3000375" y="2286000"/>
            <a:ext cx="2571750" cy="2500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latin typeface="Comic Sans MS" pitchFamily="66" charset="0"/>
              </a:rPr>
              <a:t>THANK YOU</a:t>
            </a:r>
          </a:p>
        </p:txBody>
      </p:sp>
      <p:sp>
        <p:nvSpPr>
          <p:cNvPr id="8" name="Ellipszis 7"/>
          <p:cNvSpPr/>
          <p:nvPr/>
        </p:nvSpPr>
        <p:spPr>
          <a:xfrm>
            <a:off x="5857875" y="1643063"/>
            <a:ext cx="1714500" cy="17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err="1">
                <a:latin typeface="Comic Sans MS" pitchFamily="66" charset="0"/>
              </a:rPr>
              <a:t>Grazie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4214813" y="4786313"/>
            <a:ext cx="1857375" cy="1785937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err="1">
                <a:latin typeface="Comic Sans MS" pitchFamily="66" charset="0"/>
              </a:rPr>
              <a:t>Danke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642938" y="1928813"/>
            <a:ext cx="1857375" cy="18573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dirty="0" err="1">
                <a:solidFill>
                  <a:schemeClr val="tx1"/>
                </a:solidFill>
                <a:latin typeface="Comic Sans MS" pitchFamily="66" charset="0"/>
              </a:rPr>
              <a:t>Děkuji</a:t>
            </a:r>
            <a:endParaRPr lang="hu-H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785813" y="4643438"/>
            <a:ext cx="2071687" cy="192881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err="1">
                <a:latin typeface="Comic Sans MS" pitchFamily="66" charset="0"/>
              </a:rPr>
              <a:t>Dziękuję</a:t>
            </a:r>
            <a:endParaRPr lang="hu-HU" sz="2000" dirty="0">
              <a:latin typeface="Comic Sans MS" pitchFamily="66" charset="0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4143375" y="285750"/>
            <a:ext cx="2000250" cy="18573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err="1">
                <a:latin typeface="Comic Sans MS" pitchFamily="66" charset="0"/>
              </a:rPr>
              <a:t>Hvala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857375" y="285750"/>
            <a:ext cx="1785938" cy="15716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b="1" dirty="0" err="1">
                <a:latin typeface="Comic Sans MS" pitchFamily="66" charset="0"/>
              </a:rPr>
              <a:t>Ďakujem</a:t>
            </a:r>
            <a:endParaRPr lang="hu-HU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404813"/>
            <a:ext cx="7467600" cy="6069012"/>
          </a:xfrm>
        </p:spPr>
        <p:txBody>
          <a:bodyPr anchor="ctr">
            <a:normAutofit/>
          </a:bodyPr>
          <a:lstStyle/>
          <a:p>
            <a:pPr marL="274320" indent="-274320" algn="ctr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hu-HU" sz="3000" b="1" u="sng" dirty="0" err="1" smtClean="0">
                <a:latin typeface="Georgia" pitchFamily="18" charset="0"/>
              </a:rPr>
              <a:t>Date</a:t>
            </a:r>
            <a:r>
              <a:rPr lang="hu-HU" sz="3000" b="1" u="sng" dirty="0" smtClean="0">
                <a:latin typeface="Georgia" pitchFamily="18" charset="0"/>
              </a:rPr>
              <a:t> of </a:t>
            </a:r>
            <a:r>
              <a:rPr lang="hu-HU" sz="3000" b="1" u="sng" dirty="0" err="1" smtClean="0">
                <a:latin typeface="Georgia" pitchFamily="18" charset="0"/>
              </a:rPr>
              <a:t>the</a:t>
            </a:r>
            <a:r>
              <a:rPr lang="hu-HU" sz="3000" b="1" u="sng" dirty="0" smtClean="0">
                <a:latin typeface="Georgia" pitchFamily="18" charset="0"/>
              </a:rPr>
              <a:t> </a:t>
            </a:r>
            <a:r>
              <a:rPr lang="hu-HU" sz="3000" b="1" u="sng" dirty="0" err="1" smtClean="0">
                <a:latin typeface="Georgia" pitchFamily="18" charset="0"/>
              </a:rPr>
              <a:t>event</a:t>
            </a:r>
            <a:r>
              <a:rPr lang="hu-HU" sz="3000" b="1" u="sng" dirty="0" smtClean="0">
                <a:latin typeface="Georgia" pitchFamily="18" charset="0"/>
              </a:rPr>
              <a:t>: </a:t>
            </a:r>
          </a:p>
          <a:p>
            <a:pPr marL="274320" indent="-274320" algn="ctr" eaLnBrk="1" fontAlgn="auto" hangingPunct="1">
              <a:spcAft>
                <a:spcPts val="1800"/>
              </a:spcAft>
              <a:buNone/>
              <a:defRPr/>
            </a:pPr>
            <a:r>
              <a:rPr lang="hu-HU" sz="3000" b="1" dirty="0" smtClean="0">
                <a:latin typeface="Georgia" pitchFamily="18" charset="0"/>
              </a:rPr>
              <a:t>7-9 May 2013</a:t>
            </a:r>
          </a:p>
          <a:p>
            <a:pPr marL="274320" indent="-274320" algn="ctr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endParaRPr lang="hu-HU" sz="3000" b="1" u="sng" dirty="0" smtClean="0">
              <a:latin typeface="Georgia" pitchFamily="18" charset="0"/>
            </a:endParaRPr>
          </a:p>
          <a:p>
            <a:pPr marL="274320" indent="-274320" algn="ctr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endParaRPr lang="hu-HU" sz="3000" b="1" u="sng" dirty="0" smtClean="0">
              <a:latin typeface="Georgia" pitchFamily="18" charset="0"/>
            </a:endParaRPr>
          </a:p>
          <a:p>
            <a:pPr marL="274320" indent="-274320" algn="ctr" eaLnBrk="1" fontAlgn="auto" hangingPunct="1">
              <a:spcBef>
                <a:spcPts val="2400"/>
              </a:spcBef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hu-HU" sz="3000" b="1" u="sng" dirty="0" err="1" smtClean="0">
                <a:latin typeface="Georgia" pitchFamily="18" charset="0"/>
              </a:rPr>
              <a:t>Place</a:t>
            </a:r>
            <a:r>
              <a:rPr lang="hu-HU" sz="3000" b="1" u="sng" dirty="0" smtClean="0">
                <a:latin typeface="Georgia" pitchFamily="18" charset="0"/>
              </a:rPr>
              <a:t> of </a:t>
            </a:r>
            <a:r>
              <a:rPr lang="hu-HU" sz="3000" b="1" u="sng" dirty="0" err="1" smtClean="0">
                <a:latin typeface="Georgia" pitchFamily="18" charset="0"/>
              </a:rPr>
              <a:t>the</a:t>
            </a:r>
            <a:r>
              <a:rPr lang="hu-HU" sz="3000" b="1" u="sng" dirty="0" smtClean="0">
                <a:latin typeface="Georgia" pitchFamily="18" charset="0"/>
              </a:rPr>
              <a:t> </a:t>
            </a:r>
            <a:r>
              <a:rPr lang="hu-HU" sz="3000" b="1" u="sng" dirty="0" err="1" smtClean="0">
                <a:latin typeface="Georgia" pitchFamily="18" charset="0"/>
              </a:rPr>
              <a:t>event</a:t>
            </a:r>
            <a:r>
              <a:rPr lang="hu-HU" sz="3000" b="1" u="sng" dirty="0" smtClean="0">
                <a:latin typeface="Georgia" pitchFamily="18" charset="0"/>
              </a:rPr>
              <a:t>: </a:t>
            </a:r>
          </a:p>
          <a:p>
            <a:pPr marL="274320" indent="-274320" algn="ctr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hu-HU" sz="3000" b="1" dirty="0" smtClean="0">
                <a:latin typeface="Georgia" pitchFamily="18" charset="0"/>
              </a:rPr>
              <a:t>Debrecen &amp; Budapest</a:t>
            </a:r>
          </a:p>
          <a:p>
            <a:pPr marL="274320" indent="-274320" algn="ctr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endParaRPr lang="hu-HU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7" name="Picture 2" descr="\\SERVER\RedirectedFolders\koos.eszter\My Documents\My Pictures\May_2013_calend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204864"/>
            <a:ext cx="1900436" cy="139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b="1" dirty="0" smtClean="0">
                <a:latin typeface="Georgia" pitchFamily="18" charset="0"/>
              </a:rPr>
              <a:t>PLANNED PROGRAM</a:t>
            </a:r>
          </a:p>
        </p:txBody>
      </p:sp>
      <p:sp>
        <p:nvSpPr>
          <p:cNvPr id="10243" name="Tartalom helye 2"/>
          <p:cNvSpPr>
            <a:spLocks noGrp="1"/>
          </p:cNvSpPr>
          <p:nvPr>
            <p:ph sz="quarter" idx="1"/>
          </p:nvPr>
        </p:nvSpPr>
        <p:spPr>
          <a:xfrm>
            <a:off x="500063" y="1643063"/>
            <a:ext cx="7467600" cy="48736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hu-HU" sz="2800" b="1" u="sng" dirty="0" smtClean="0">
              <a:latin typeface="Georgia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hu-HU" sz="2800" b="1" u="sng" dirty="0" smtClean="0">
                <a:latin typeface="Georgia" pitchFamily="18" charset="0"/>
              </a:rPr>
              <a:t>7 May 2013</a:t>
            </a:r>
          </a:p>
          <a:p>
            <a:pPr algn="ctr">
              <a:buFont typeface="Wingdings" pitchFamily="2" charset="2"/>
              <a:buNone/>
            </a:pPr>
            <a:r>
              <a:rPr lang="hu-HU" b="1" dirty="0" smtClean="0">
                <a:latin typeface="Georgia" pitchFamily="18" charset="0"/>
              </a:rPr>
              <a:t>City of Debrecen</a:t>
            </a:r>
          </a:p>
          <a:p>
            <a:pPr algn="ctr">
              <a:buFont typeface="Wingdings" pitchFamily="2" charset="2"/>
              <a:buNone/>
            </a:pPr>
            <a:endParaRPr lang="hu-HU" b="1" u="sng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u="sng" dirty="0" err="1" smtClean="0">
                <a:latin typeface="Georgia" pitchFamily="18" charset="0"/>
              </a:rPr>
              <a:t>Afternoon</a:t>
            </a:r>
            <a:r>
              <a:rPr lang="hu-HU" u="sng" dirty="0" smtClean="0">
                <a:latin typeface="Georgia" pitchFamily="18" charset="0"/>
              </a:rPr>
              <a:t> session starting </a:t>
            </a:r>
            <a:r>
              <a:rPr lang="hu-HU" u="sng" dirty="0" err="1" smtClean="0">
                <a:latin typeface="Georgia" pitchFamily="18" charset="0"/>
              </a:rPr>
              <a:t>at</a:t>
            </a:r>
            <a:r>
              <a:rPr lang="hu-HU" u="sng" dirty="0" smtClean="0">
                <a:latin typeface="Georgia" pitchFamily="18" charset="0"/>
              </a:rPr>
              <a:t> 13.00</a:t>
            </a:r>
          </a:p>
          <a:p>
            <a:pPr>
              <a:buFont typeface="Wingdings" pitchFamily="2" charset="2"/>
              <a:buNone/>
            </a:pPr>
            <a:r>
              <a:rPr lang="hu-HU" dirty="0" smtClean="0">
                <a:latin typeface="Georgia" pitchFamily="18" charset="0"/>
              </a:rPr>
              <a:t>		TWG meeting</a:t>
            </a:r>
            <a:r>
              <a:rPr lang="hu-HU" dirty="0" smtClean="0">
                <a:latin typeface="Georgia" pitchFamily="18" charset="0"/>
                <a:sym typeface="Wingdings" pitchFamily="2" charset="2"/>
              </a:rPr>
              <a:t> </a:t>
            </a:r>
            <a:r>
              <a:rPr lang="hu-HU" dirty="0" smtClean="0">
                <a:latin typeface="Georgia" pitchFamily="18" charset="0"/>
              </a:rPr>
              <a:t>WP 4-related </a:t>
            </a:r>
            <a:r>
              <a:rPr lang="hu-HU" dirty="0" err="1" smtClean="0">
                <a:latin typeface="Georgia" pitchFamily="18" charset="0"/>
              </a:rPr>
              <a:t>sessions</a:t>
            </a:r>
            <a:endParaRPr lang="hu-HU" dirty="0" smtClean="0">
              <a:latin typeface="Georgia" pitchFamily="18" charset="0"/>
            </a:endParaRPr>
          </a:p>
          <a:p>
            <a:pPr>
              <a:buFont typeface="Wingdings" pitchFamily="2" charset="2"/>
              <a:buNone/>
            </a:pPr>
            <a:endParaRPr lang="hu-HU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u="sng" dirty="0" err="1" smtClean="0">
                <a:latin typeface="Georgia" pitchFamily="18" charset="0"/>
              </a:rPr>
              <a:t>Study</a:t>
            </a:r>
            <a:r>
              <a:rPr lang="hu-HU" u="sng" dirty="0" smtClean="0">
                <a:latin typeface="Georgia" pitchFamily="18" charset="0"/>
              </a:rPr>
              <a:t> </a:t>
            </a:r>
            <a:r>
              <a:rPr lang="hu-HU" u="sng" dirty="0" err="1" smtClean="0">
                <a:latin typeface="Georgia" pitchFamily="18" charset="0"/>
              </a:rPr>
              <a:t>visit</a:t>
            </a:r>
            <a:r>
              <a:rPr lang="hu-HU" u="sng" dirty="0" smtClean="0">
                <a:latin typeface="Georgia" pitchFamily="18" charset="0"/>
              </a:rPr>
              <a:t> </a:t>
            </a:r>
            <a:r>
              <a:rPr lang="hu-HU" u="sng" dirty="0" err="1" smtClean="0">
                <a:latin typeface="Georgia" pitchFamily="18" charset="0"/>
              </a:rPr>
              <a:t>at</a:t>
            </a:r>
            <a:r>
              <a:rPr lang="hu-HU" u="sng" dirty="0" smtClean="0">
                <a:latin typeface="Georgia" pitchFamily="18" charset="0"/>
              </a:rPr>
              <a:t> </a:t>
            </a:r>
            <a:r>
              <a:rPr lang="hu-HU" u="sng" dirty="0" err="1" smtClean="0">
                <a:latin typeface="Georgia" pitchFamily="18" charset="0"/>
              </a:rPr>
              <a:t>one</a:t>
            </a:r>
            <a:r>
              <a:rPr lang="hu-HU" u="sng" dirty="0" smtClean="0">
                <a:latin typeface="Georgia" pitchFamily="18" charset="0"/>
              </a:rPr>
              <a:t> of </a:t>
            </a:r>
            <a:r>
              <a:rPr lang="hu-HU" u="sng" dirty="0" err="1" smtClean="0">
                <a:latin typeface="Georgia" pitchFamily="18" charset="0"/>
              </a:rPr>
              <a:t>the</a:t>
            </a:r>
            <a:r>
              <a:rPr lang="hu-HU" u="sng" dirty="0" smtClean="0">
                <a:latin typeface="Georgia" pitchFamily="18" charset="0"/>
              </a:rPr>
              <a:t> LSG </a:t>
            </a:r>
            <a:r>
              <a:rPr lang="hu-HU" u="sng" dirty="0" err="1" smtClean="0">
                <a:latin typeface="Georgia" pitchFamily="18" charset="0"/>
              </a:rPr>
              <a:t>members</a:t>
            </a:r>
            <a:endParaRPr lang="hu-HU" u="sng" dirty="0" smtClean="0">
              <a:latin typeface="Georgia" pitchFamily="18" charset="0"/>
            </a:endParaRPr>
          </a:p>
          <a:p>
            <a:pPr>
              <a:buFont typeface="Wingdings" pitchFamily="2" charset="2"/>
              <a:buNone/>
            </a:pPr>
            <a:endParaRPr lang="hu-HU" u="sng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u="sng" dirty="0" err="1" smtClean="0">
                <a:latin typeface="Georgia" pitchFamily="18" charset="0"/>
              </a:rPr>
              <a:t>Dinner</a:t>
            </a:r>
            <a:r>
              <a:rPr lang="hu-HU" u="sng" dirty="0" smtClean="0">
                <a:latin typeface="Georgia" pitchFamily="18" charset="0"/>
              </a:rPr>
              <a:t> </a:t>
            </a:r>
            <a:r>
              <a:rPr lang="hu-HU" u="sng" dirty="0" err="1" smtClean="0">
                <a:latin typeface="Georgia" pitchFamily="18" charset="0"/>
              </a:rPr>
              <a:t>in</a:t>
            </a:r>
            <a:r>
              <a:rPr lang="hu-HU" u="sng" dirty="0" smtClean="0">
                <a:latin typeface="Georgia" pitchFamily="18" charset="0"/>
              </a:rPr>
              <a:t> Debrecen</a:t>
            </a:r>
          </a:p>
          <a:p>
            <a:pPr lvl="1" eaLnBrk="1" hangingPunct="1">
              <a:buFont typeface="Wingdings 2" pitchFamily="18" charset="2"/>
              <a:buNone/>
            </a:pPr>
            <a:endParaRPr lang="hu-HU" dirty="0" smtClean="0"/>
          </a:p>
          <a:p>
            <a:pPr lvl="1" eaLnBrk="1" hangingPunct="1">
              <a:buFont typeface="Wingdings 2" pitchFamily="18" charset="2"/>
              <a:buNone/>
            </a:pPr>
            <a:endParaRPr lang="hu-HU" dirty="0" smtClean="0"/>
          </a:p>
        </p:txBody>
      </p:sp>
      <p:pic>
        <p:nvPicPr>
          <p:cNvPr id="2050" name="Picture 2" descr="C:\Users\koos.eszter.HBHE\AppData\Local\Microsoft\Windows\Temporary Internet Files\Content.IE5\CKLC0OVX\MC9002959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5445224"/>
            <a:ext cx="1296144" cy="1115362"/>
          </a:xfrm>
          <a:prstGeom prst="rect">
            <a:avLst/>
          </a:prstGeom>
          <a:noFill/>
        </p:spPr>
      </p:pic>
      <p:pic>
        <p:nvPicPr>
          <p:cNvPr id="2059" name="Picture 11" descr="C:\Users\koos.eszter.HBHE\AppData\Local\Microsoft\Windows\Temporary Internet Files\Content.IE5\P20XJ89R\MP90042237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581128"/>
            <a:ext cx="1728192" cy="115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b="1" dirty="0" smtClean="0">
                <a:latin typeface="Georgia" pitchFamily="18" charset="0"/>
              </a:rPr>
              <a:t>PLANNED PROGRAM (2)</a:t>
            </a:r>
            <a:endParaRPr lang="hu-HU" b="1" dirty="0">
              <a:latin typeface="Georgia" pitchFamily="18" charset="0"/>
            </a:endParaRPr>
          </a:p>
        </p:txBody>
      </p:sp>
      <p:sp>
        <p:nvSpPr>
          <p:cNvPr id="11267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hu-HU" sz="2800" b="1" u="sng" dirty="0" smtClean="0">
                <a:latin typeface="Georgia" pitchFamily="18" charset="0"/>
              </a:rPr>
              <a:t>8 May 2013</a:t>
            </a:r>
          </a:p>
          <a:p>
            <a:pPr algn="ctr">
              <a:buFont typeface="Wingdings" pitchFamily="2" charset="2"/>
              <a:buNone/>
            </a:pPr>
            <a:r>
              <a:rPr lang="hu-HU" b="1" dirty="0" smtClean="0">
                <a:latin typeface="Georgia" pitchFamily="18" charset="0"/>
              </a:rPr>
              <a:t>Debrecen/Budapest </a:t>
            </a:r>
          </a:p>
          <a:p>
            <a:pPr algn="ctr">
              <a:buFont typeface="Wingdings" pitchFamily="2" charset="2"/>
              <a:buNone/>
            </a:pPr>
            <a:endParaRPr lang="hu-HU" b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u="sng" dirty="0" err="1" smtClean="0">
                <a:latin typeface="Georgia" pitchFamily="18" charset="0"/>
              </a:rPr>
              <a:t>Morning</a:t>
            </a:r>
            <a:r>
              <a:rPr lang="hu-HU" u="sng" dirty="0" smtClean="0">
                <a:latin typeface="Georgia" pitchFamily="18" charset="0"/>
              </a:rPr>
              <a:t> session (9.00 – 14.00) </a:t>
            </a:r>
          </a:p>
          <a:p>
            <a:pPr>
              <a:buFont typeface="Wingdings" pitchFamily="2" charset="2"/>
              <a:buNone/>
            </a:pPr>
            <a:r>
              <a:rPr lang="hu-HU" dirty="0" smtClean="0">
                <a:latin typeface="Georgia" pitchFamily="18" charset="0"/>
              </a:rPr>
              <a:t>		SC/TWT meeting </a:t>
            </a:r>
          </a:p>
          <a:p>
            <a:pPr>
              <a:buFont typeface="Wingdings" pitchFamily="2" charset="2"/>
              <a:buNone/>
            </a:pPr>
            <a:r>
              <a:rPr lang="hu-HU" dirty="0" smtClean="0">
                <a:latin typeface="Georgia" pitchFamily="18" charset="0"/>
                <a:sym typeface="Wingdings" pitchFamily="2" charset="2"/>
              </a:rPr>
              <a:t>			 </a:t>
            </a:r>
            <a:r>
              <a:rPr lang="hu-HU" dirty="0" smtClean="0">
                <a:latin typeface="Georgia" pitchFamily="18" charset="0"/>
              </a:rPr>
              <a:t>WP1, WP2 and WP5-related </a:t>
            </a:r>
            <a:r>
              <a:rPr lang="hu-HU" dirty="0" err="1" smtClean="0">
                <a:latin typeface="Georgia" pitchFamily="18" charset="0"/>
              </a:rPr>
              <a:t>sessions</a:t>
            </a:r>
            <a:endParaRPr lang="hu-HU" dirty="0" smtClean="0">
              <a:latin typeface="Georgia" pitchFamily="18" charset="0"/>
            </a:endParaRPr>
          </a:p>
          <a:p>
            <a:pPr>
              <a:buFont typeface="Wingdings" pitchFamily="2" charset="2"/>
              <a:buNone/>
            </a:pPr>
            <a:endParaRPr lang="hu-HU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u="sng" dirty="0" err="1" smtClean="0">
                <a:latin typeface="Georgia" pitchFamily="18" charset="0"/>
              </a:rPr>
              <a:t>Transfer</a:t>
            </a:r>
            <a:r>
              <a:rPr lang="hu-HU" u="sng" dirty="0" smtClean="0">
                <a:latin typeface="Georgia" pitchFamily="18" charset="0"/>
              </a:rPr>
              <a:t> </a:t>
            </a:r>
            <a:r>
              <a:rPr lang="hu-HU" u="sng" dirty="0" err="1" smtClean="0">
                <a:latin typeface="Georgia" pitchFamily="18" charset="0"/>
              </a:rPr>
              <a:t>to</a:t>
            </a:r>
            <a:r>
              <a:rPr lang="hu-HU" u="sng" dirty="0" smtClean="0">
                <a:latin typeface="Georgia" pitchFamily="18" charset="0"/>
              </a:rPr>
              <a:t> Budapest</a:t>
            </a:r>
          </a:p>
          <a:p>
            <a:pPr>
              <a:buFont typeface="Wingdings" pitchFamily="2" charset="2"/>
              <a:buNone/>
            </a:pPr>
            <a:endParaRPr lang="hu-HU" u="sng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hu-HU" u="sng" dirty="0" err="1" smtClean="0">
                <a:latin typeface="Georgia" pitchFamily="18" charset="0"/>
              </a:rPr>
              <a:t>Dinner</a:t>
            </a:r>
            <a:r>
              <a:rPr lang="hu-HU" u="sng" dirty="0" smtClean="0">
                <a:latin typeface="Georgia" pitchFamily="18" charset="0"/>
              </a:rPr>
              <a:t> </a:t>
            </a:r>
            <a:r>
              <a:rPr lang="hu-HU" u="sng" dirty="0" err="1" smtClean="0">
                <a:latin typeface="Georgia" pitchFamily="18" charset="0"/>
              </a:rPr>
              <a:t>in</a:t>
            </a:r>
            <a:r>
              <a:rPr lang="hu-HU" u="sng" dirty="0" smtClean="0">
                <a:latin typeface="Georgia" pitchFamily="18" charset="0"/>
              </a:rPr>
              <a:t> Budapest </a:t>
            </a:r>
          </a:p>
          <a:p>
            <a:pPr eaLnBrk="1" hangingPunct="1">
              <a:buFont typeface="Wingdings" pitchFamily="2" charset="2"/>
              <a:buNone/>
            </a:pPr>
            <a:endParaRPr lang="hu-HU" dirty="0" smtClean="0">
              <a:latin typeface="Georgia" pitchFamily="18" charset="0"/>
            </a:endParaRPr>
          </a:p>
        </p:txBody>
      </p:sp>
      <p:pic>
        <p:nvPicPr>
          <p:cNvPr id="1027" name="Picture 3" descr="C:\Users\koos.eszter.HBHE\AppData\Local\Microsoft\Windows\Temporary Internet Files\Content.IE5\K3WMIBJH\MC9001977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509120"/>
            <a:ext cx="1951539" cy="936104"/>
          </a:xfrm>
          <a:prstGeom prst="rect">
            <a:avLst/>
          </a:prstGeom>
          <a:noFill/>
        </p:spPr>
      </p:pic>
      <p:pic>
        <p:nvPicPr>
          <p:cNvPr id="9" name="Picture 2" descr="C:\Users\koos.eszter.HBHE\AppData\Local\Microsoft\Windows\Temporary Internet Files\Content.IE5\CKLC0OVX\MC9002959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445224"/>
            <a:ext cx="1296144" cy="1115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C:\Users\Sej Gábor Leó\Downloads\MC9004393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4116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b="1" dirty="0" smtClean="0">
                <a:latin typeface="Georgia" pitchFamily="18" charset="0"/>
              </a:rPr>
              <a:t>PLANNED PROGRAM (3)</a:t>
            </a:r>
            <a:endParaRPr lang="hu-HU" b="1" dirty="0">
              <a:latin typeface="Georgia" pitchFamily="18" charset="0"/>
            </a:endParaRPr>
          </a:p>
        </p:txBody>
      </p:sp>
      <p:sp>
        <p:nvSpPr>
          <p:cNvPr id="12291" name="Tartalom helye 2"/>
          <p:cNvSpPr>
            <a:spLocks noGrp="1"/>
          </p:cNvSpPr>
          <p:nvPr>
            <p:ph sz="quarter" idx="1"/>
          </p:nvPr>
        </p:nvSpPr>
        <p:spPr>
          <a:xfrm>
            <a:off x="500063" y="1643063"/>
            <a:ext cx="7467600" cy="4873625"/>
          </a:xfrm>
        </p:spPr>
        <p:txBody>
          <a:bodyPr/>
          <a:lstStyle/>
          <a:p>
            <a:pPr eaLnBrk="1" hangingPunct="1"/>
            <a:endParaRPr lang="hu-HU" u="sng" dirty="0" smtClean="0"/>
          </a:p>
          <a:p>
            <a:pPr algn="ctr">
              <a:buFont typeface="Wingdings" pitchFamily="2" charset="2"/>
              <a:buNone/>
            </a:pPr>
            <a:r>
              <a:rPr lang="hu-HU" sz="2800" b="1" u="sng" dirty="0" smtClean="0">
                <a:latin typeface="Georgia" pitchFamily="18" charset="0"/>
              </a:rPr>
              <a:t>9 May 2013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hu-HU" b="1" dirty="0" smtClean="0">
                <a:latin typeface="Georgia" pitchFamily="18" charset="0"/>
              </a:rPr>
              <a:t>Budapest</a:t>
            </a:r>
          </a:p>
          <a:p>
            <a:pPr eaLnBrk="1" hangingPunct="1">
              <a:buFont typeface="Wingdings" pitchFamily="2" charset="2"/>
              <a:buNone/>
            </a:pPr>
            <a:endParaRPr lang="hu-HU" dirty="0" smtClean="0">
              <a:latin typeface="Georgi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hu-HU" sz="2800" b="1" dirty="0" smtClean="0">
                <a:latin typeface="Georgia" pitchFamily="18" charset="0"/>
              </a:rPr>
              <a:t>HELPS/Silver City/</a:t>
            </a:r>
            <a:r>
              <a:rPr lang="hu-HU" sz="2800" b="1" dirty="0" err="1" smtClean="0">
                <a:latin typeface="Georgia" pitchFamily="18" charset="0"/>
              </a:rPr>
              <a:t>Senior</a:t>
            </a:r>
            <a:r>
              <a:rPr lang="hu-HU" sz="2800" b="1" dirty="0" smtClean="0">
                <a:latin typeface="Georgia" pitchFamily="18" charset="0"/>
              </a:rPr>
              <a:t> Capital </a:t>
            </a:r>
            <a:r>
              <a:rPr lang="hu-HU" sz="2800" b="1" dirty="0" err="1">
                <a:latin typeface="Georgia" pitchFamily="18" charset="0"/>
              </a:rPr>
              <a:t>N</a:t>
            </a:r>
            <a:r>
              <a:rPr lang="hu-HU" sz="2800" b="1" dirty="0" err="1" smtClean="0">
                <a:latin typeface="Georgia" pitchFamily="18" charset="0"/>
              </a:rPr>
              <a:t>etworking</a:t>
            </a:r>
            <a:r>
              <a:rPr lang="hu-HU" sz="2800" b="1" dirty="0" smtClean="0">
                <a:latin typeface="Georgia" pitchFamily="18" charset="0"/>
              </a:rPr>
              <a:t> </a:t>
            </a:r>
            <a:r>
              <a:rPr lang="hu-HU" sz="2800" b="1" dirty="0" err="1" smtClean="0">
                <a:latin typeface="Georgia" pitchFamily="18" charset="0"/>
              </a:rPr>
              <a:t>Event</a:t>
            </a:r>
            <a:endParaRPr lang="hu-HU" sz="2800" b="1" dirty="0" smtClean="0">
              <a:latin typeface="Georgi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hu-HU" sz="2800" b="1" u="sng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hu-HU" b="1" cap="all" dirty="0" smtClean="0">
                <a:latin typeface="Georgia" pitchFamily="18" charset="0"/>
              </a:rPr>
              <a:t>HELPS/Silver City/</a:t>
            </a:r>
            <a:r>
              <a:rPr lang="hu-HU" b="1" cap="all" dirty="0" err="1" smtClean="0">
                <a:latin typeface="Georgia" pitchFamily="18" charset="0"/>
              </a:rPr>
              <a:t>Senior</a:t>
            </a:r>
            <a:r>
              <a:rPr lang="hu-HU" b="1" cap="all" dirty="0" smtClean="0">
                <a:latin typeface="Georgia" pitchFamily="18" charset="0"/>
              </a:rPr>
              <a:t> Capital </a:t>
            </a:r>
            <a:r>
              <a:rPr lang="hu-HU" b="1" cap="all" dirty="0" err="1" smtClean="0">
                <a:latin typeface="Georgia" pitchFamily="18" charset="0"/>
              </a:rPr>
              <a:t>networking</a:t>
            </a:r>
            <a:r>
              <a:rPr lang="hu-HU" b="1" cap="all" dirty="0" smtClean="0">
                <a:latin typeface="Georgia" pitchFamily="18" charset="0"/>
              </a:rPr>
              <a:t> </a:t>
            </a:r>
            <a:r>
              <a:rPr lang="hu-HU" b="1" cap="all" dirty="0" err="1" smtClean="0">
                <a:latin typeface="Georgia" pitchFamily="18" charset="0"/>
              </a:rPr>
              <a:t>event</a:t>
            </a:r>
            <a:endParaRPr lang="hu-HU" b="1" u="sng" cap="all" dirty="0" smtClean="0">
              <a:latin typeface="Georgia" pitchFamily="18" charset="0"/>
            </a:endParaRPr>
          </a:p>
        </p:txBody>
      </p:sp>
      <p:sp>
        <p:nvSpPr>
          <p:cNvPr id="13315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hu-HU" dirty="0" smtClean="0">
                <a:latin typeface="Georgia" pitchFamily="18" charset="0"/>
              </a:rPr>
              <a:t>Linked </a:t>
            </a:r>
            <a:r>
              <a:rPr lang="hu-HU" dirty="0" err="1" smtClean="0">
                <a:latin typeface="Georgia" pitchFamily="18" charset="0"/>
              </a:rPr>
              <a:t>to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the</a:t>
            </a:r>
            <a:r>
              <a:rPr lang="hu-HU" dirty="0" smtClean="0">
                <a:latin typeface="Georgia" pitchFamily="18" charset="0"/>
              </a:rPr>
              <a:t> HELPS partner meeting </a:t>
            </a:r>
            <a:r>
              <a:rPr lang="hu-HU" dirty="0" err="1" smtClean="0">
                <a:latin typeface="Georgia" pitchFamily="18" charset="0"/>
              </a:rPr>
              <a:t>on</a:t>
            </a:r>
            <a:r>
              <a:rPr lang="hu-HU" dirty="0" smtClean="0">
                <a:latin typeface="Georgia" pitchFamily="18" charset="0"/>
              </a:rPr>
              <a:t> 7-8 May</a:t>
            </a:r>
          </a:p>
          <a:p>
            <a:pPr eaLnBrk="1" hangingPunct="1"/>
            <a:r>
              <a:rPr lang="hu-HU" dirty="0" err="1" smtClean="0">
                <a:latin typeface="Georgia" pitchFamily="18" charset="0"/>
              </a:rPr>
              <a:t>Corresponding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to</a:t>
            </a:r>
            <a:r>
              <a:rPr lang="hu-HU" dirty="0" smtClean="0">
                <a:latin typeface="Georgia" pitchFamily="18" charset="0"/>
              </a:rPr>
              <a:t> Action 4.1.6. </a:t>
            </a:r>
            <a:r>
              <a:rPr lang="hu-HU" dirty="0" err="1" smtClean="0">
                <a:latin typeface="Georgia" pitchFamily="18" charset="0"/>
              </a:rPr>
              <a:t>in</a:t>
            </a:r>
            <a:r>
              <a:rPr lang="hu-HU" dirty="0" smtClean="0">
                <a:latin typeface="Georgia" pitchFamily="18" charset="0"/>
              </a:rPr>
              <a:t> WP4 (</a:t>
            </a:r>
            <a:r>
              <a:rPr lang="hu-HU" dirty="0" err="1" smtClean="0">
                <a:latin typeface="Georgia" pitchFamily="18" charset="0"/>
              </a:rPr>
              <a:t>originally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planned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as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Q-Ageing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Networking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event</a:t>
            </a:r>
            <a:r>
              <a:rPr lang="hu-HU" dirty="0" smtClean="0">
                <a:latin typeface="Georgia" pitchFamily="18" charset="0"/>
              </a:rPr>
              <a:t>)</a:t>
            </a:r>
          </a:p>
          <a:p>
            <a:pPr eaLnBrk="1" hangingPunct="1"/>
            <a:r>
              <a:rPr lang="hu-HU" b="1" dirty="0" err="1" smtClean="0">
                <a:latin typeface="Georgia" pitchFamily="18" charset="0"/>
              </a:rPr>
              <a:t>Date</a:t>
            </a:r>
            <a:r>
              <a:rPr lang="hu-HU" dirty="0" smtClean="0">
                <a:latin typeface="Georgia" pitchFamily="18" charset="0"/>
              </a:rPr>
              <a:t>: 9 May 2013 (</a:t>
            </a:r>
            <a:r>
              <a:rPr lang="hu-HU" dirty="0" err="1" smtClean="0">
                <a:latin typeface="Georgia" pitchFamily="18" charset="0"/>
              </a:rPr>
              <a:t>half-day</a:t>
            </a:r>
            <a:r>
              <a:rPr lang="hu-HU" dirty="0" smtClean="0">
                <a:latin typeface="Georgia" pitchFamily="18" charset="0"/>
              </a:rPr>
              <a:t> </a:t>
            </a:r>
            <a:r>
              <a:rPr lang="hu-HU" dirty="0" err="1" smtClean="0">
                <a:latin typeface="Georgia" pitchFamily="18" charset="0"/>
              </a:rPr>
              <a:t>event</a:t>
            </a:r>
            <a:r>
              <a:rPr lang="hu-HU" dirty="0" smtClean="0">
                <a:latin typeface="Georgia" pitchFamily="18" charset="0"/>
              </a:rPr>
              <a:t>)</a:t>
            </a:r>
          </a:p>
          <a:p>
            <a:pPr eaLnBrk="1" hangingPunct="1"/>
            <a:r>
              <a:rPr lang="hu-HU" b="1" dirty="0" err="1" smtClean="0">
                <a:latin typeface="Georgia" pitchFamily="18" charset="0"/>
              </a:rPr>
              <a:t>Venue</a:t>
            </a:r>
            <a:r>
              <a:rPr lang="hu-HU" dirty="0" smtClean="0">
                <a:latin typeface="Georgia" pitchFamily="18" charset="0"/>
              </a:rPr>
              <a:t>: Hotel </a:t>
            </a:r>
            <a:r>
              <a:rPr lang="hu-HU" dirty="0" err="1" smtClean="0">
                <a:latin typeface="Georgia" pitchFamily="18" charset="0"/>
              </a:rPr>
              <a:t>Zara</a:t>
            </a:r>
            <a:r>
              <a:rPr lang="hu-HU" dirty="0" smtClean="0">
                <a:latin typeface="Georgia" pitchFamily="18" charset="0"/>
              </a:rPr>
              <a:t>, Budapest</a:t>
            </a:r>
          </a:p>
          <a:p>
            <a:pPr eaLnBrk="1" hangingPunct="1"/>
            <a:r>
              <a:rPr lang="hu-HU" b="1" dirty="0" err="1" smtClean="0">
                <a:latin typeface="Georgia" pitchFamily="18" charset="0"/>
              </a:rPr>
              <a:t>Organizers</a:t>
            </a:r>
            <a:r>
              <a:rPr lang="hu-HU" dirty="0" smtClean="0">
                <a:latin typeface="Georgia" pitchFamily="18" charset="0"/>
              </a:rPr>
              <a:t>: 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dirty="0" smtClean="0">
                <a:latin typeface="Georgia" pitchFamily="18" charset="0"/>
              </a:rPr>
              <a:t>	PP7  - HMCS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dirty="0" smtClean="0">
                <a:latin typeface="Georgia" pitchFamily="18" charset="0"/>
              </a:rPr>
              <a:t>	PP6 - </a:t>
            </a:r>
            <a:r>
              <a:rPr lang="hu-HU" dirty="0" err="1" smtClean="0">
                <a:latin typeface="Georgia" pitchFamily="18" charset="0"/>
              </a:rPr>
              <a:t>Municipality</a:t>
            </a:r>
            <a:r>
              <a:rPr lang="hu-HU" dirty="0" smtClean="0">
                <a:latin typeface="Georgia" pitchFamily="18" charset="0"/>
              </a:rPr>
              <a:t> of Debrecen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dirty="0" smtClean="0">
                <a:latin typeface="Georgia" pitchFamily="18" charset="0"/>
              </a:rPr>
              <a:t>	</a:t>
            </a:r>
            <a:r>
              <a:rPr lang="hu-HU" dirty="0" err="1" smtClean="0">
                <a:latin typeface="Georgia" pitchFamily="18" charset="0"/>
              </a:rPr>
              <a:t>Municipality</a:t>
            </a:r>
            <a:r>
              <a:rPr lang="hu-HU" dirty="0" smtClean="0">
                <a:latin typeface="Georgia" pitchFamily="18" charset="0"/>
              </a:rPr>
              <a:t> of Zugló (Budapest, Hungary)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dirty="0" smtClean="0">
                <a:latin typeface="Georgia" pitchFamily="18" charset="0"/>
              </a:rPr>
              <a:t>	</a:t>
            </a:r>
          </a:p>
        </p:txBody>
      </p:sp>
      <p:pic>
        <p:nvPicPr>
          <p:cNvPr id="13316" name="Picture 4" descr="\\oksamba\forraskp\ForrásKözpont\HELPS\WP2_cuccok\HELPS_projekt_logok_kibontva\Helps - standar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831" y="2959654"/>
            <a:ext cx="2332593" cy="104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C:\Users\Sej Gábor Leó\Pictures\silver_city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C:\Users\Sej Gábor Leó\Pictures\SC_logo_slogan_E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90588"/>
            <a:ext cx="2952328" cy="134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u-HU" b="1" cap="all" dirty="0" smtClean="0">
                <a:latin typeface="Georgia" pitchFamily="18" charset="0"/>
              </a:rPr>
              <a:t>HELPS/Silver City/</a:t>
            </a:r>
            <a:r>
              <a:rPr lang="hu-HU" b="1" cap="all" dirty="0" err="1" smtClean="0">
                <a:latin typeface="Georgia" pitchFamily="18" charset="0"/>
              </a:rPr>
              <a:t>Senior</a:t>
            </a:r>
            <a:r>
              <a:rPr lang="hu-HU" b="1" cap="all" dirty="0" smtClean="0">
                <a:latin typeface="Georgia" pitchFamily="18" charset="0"/>
              </a:rPr>
              <a:t> Capital </a:t>
            </a:r>
            <a:r>
              <a:rPr lang="hu-HU" b="1" cap="all" dirty="0" err="1" smtClean="0">
                <a:latin typeface="Georgia" pitchFamily="18" charset="0"/>
              </a:rPr>
              <a:t>networking</a:t>
            </a:r>
            <a:r>
              <a:rPr lang="hu-HU" b="1" cap="all" dirty="0" smtClean="0">
                <a:latin typeface="Georgia" pitchFamily="18" charset="0"/>
              </a:rPr>
              <a:t> </a:t>
            </a:r>
            <a:r>
              <a:rPr lang="hu-HU" b="1" cap="all" dirty="0" err="1" smtClean="0">
                <a:latin typeface="Georgia" pitchFamily="18" charset="0"/>
              </a:rPr>
              <a:t>event</a:t>
            </a:r>
            <a:r>
              <a:rPr lang="hu-HU" b="1" cap="all" dirty="0" smtClean="0">
                <a:latin typeface="Georgia" pitchFamily="18" charset="0"/>
              </a:rPr>
              <a:t> (2)</a:t>
            </a:r>
            <a:endParaRPr lang="hu-HU" dirty="0"/>
          </a:p>
        </p:txBody>
      </p:sp>
      <p:sp>
        <p:nvSpPr>
          <p:cNvPr id="14339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dirty="0" smtClean="0"/>
              <a:t>Aim</a:t>
            </a:r>
            <a:r>
              <a:rPr lang="en-US" dirty="0" smtClean="0"/>
              <a:t>: exchange of good practices and lessons learnt amongst CE and SEE projects similar to HELPS</a:t>
            </a:r>
          </a:p>
          <a:p>
            <a:r>
              <a:rPr lang="en-GB" b="1" dirty="0" smtClean="0"/>
              <a:t>P</a:t>
            </a:r>
            <a:r>
              <a:rPr lang="hu-HU" b="1" dirty="0" err="1" smtClean="0"/>
              <a:t>roposed</a:t>
            </a:r>
            <a:r>
              <a:rPr lang="hu-HU" b="1" dirty="0" smtClean="0"/>
              <a:t> </a:t>
            </a:r>
            <a:r>
              <a:rPr lang="hu-HU" b="1" dirty="0" err="1" smtClean="0"/>
              <a:t>title</a:t>
            </a:r>
            <a:r>
              <a:rPr lang="en-GB" dirty="0" smtClean="0"/>
              <a:t>: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Good Practice Fair on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geing</a:t>
            </a:r>
            <a:r>
              <a:rPr lang="en-GB" dirty="0" smtClean="0"/>
              <a:t>: supporting older people to have an active, autonomous and healthy life.   </a:t>
            </a:r>
            <a:endParaRPr lang="hu-HU" dirty="0" smtClean="0"/>
          </a:p>
          <a:p>
            <a:r>
              <a:rPr lang="en-US" b="1" dirty="0" smtClean="0"/>
              <a:t>Participating projects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HELPS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Silver City</a:t>
            </a:r>
            <a:r>
              <a:rPr lang="hu-HU" b="1" dirty="0" smtClean="0">
                <a:sym typeface="Wingdings" pitchFamily="2" charset="2"/>
              </a:rPr>
              <a:t> </a:t>
            </a:r>
            <a:r>
              <a:rPr lang="hu-HU" dirty="0" smtClean="0">
                <a:sym typeface="Wingdings" pitchFamily="2" charset="2"/>
              </a:rPr>
              <a:t>(SEE):</a:t>
            </a:r>
          </a:p>
          <a:p>
            <a:pPr lvl="2"/>
            <a:r>
              <a:rPr lang="hu-HU" dirty="0" err="1" smtClean="0">
                <a:sym typeface="Wingdings" pitchFamily="2" charset="2"/>
              </a:rPr>
              <a:t>Objectives</a:t>
            </a:r>
            <a:r>
              <a:rPr lang="hu-HU" dirty="0" smtClean="0">
                <a:sym typeface="Wingdings" pitchFamily="2" charset="2"/>
              </a:rPr>
              <a:t>: </a:t>
            </a:r>
            <a:r>
              <a:rPr lang="hu-HU" dirty="0" err="1" smtClean="0">
                <a:sym typeface="Wingdings" pitchFamily="2" charset="2"/>
              </a:rPr>
              <a:t>to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create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better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conditions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for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seniors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to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remain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active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in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the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society</a:t>
            </a:r>
            <a:r>
              <a:rPr lang="hu-HU" dirty="0" smtClean="0">
                <a:sym typeface="Wingdings" pitchFamily="2" charset="2"/>
              </a:rPr>
              <a:t>, </a:t>
            </a:r>
            <a:r>
              <a:rPr lang="hu-HU" dirty="0" err="1" smtClean="0">
                <a:sym typeface="Wingdings" pitchFamily="2" charset="2"/>
              </a:rPr>
              <a:t>focusing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on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financial</a:t>
            </a:r>
            <a:r>
              <a:rPr lang="hu-HU" dirty="0" smtClean="0">
                <a:sym typeface="Wingdings" pitchFamily="2" charset="2"/>
              </a:rPr>
              <a:t> &amp; </a:t>
            </a:r>
            <a:r>
              <a:rPr lang="hu-HU" dirty="0" err="1" smtClean="0">
                <a:sym typeface="Wingdings" pitchFamily="2" charset="2"/>
              </a:rPr>
              <a:t>instutional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aspects</a:t>
            </a:r>
            <a:r>
              <a:rPr lang="hu-HU" dirty="0" smtClean="0">
                <a:sym typeface="Wingdings" pitchFamily="2" charset="2"/>
              </a:rPr>
              <a:t>, </a:t>
            </a:r>
            <a:r>
              <a:rPr lang="hu-HU" dirty="0" err="1" smtClean="0">
                <a:sym typeface="Wingdings" pitchFamily="2" charset="2"/>
              </a:rPr>
              <a:t>social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services</a:t>
            </a:r>
            <a:r>
              <a:rPr lang="hu-HU" dirty="0" smtClean="0">
                <a:sym typeface="Wingdings" pitchFamily="2" charset="2"/>
              </a:rPr>
              <a:t> and </a:t>
            </a:r>
            <a:r>
              <a:rPr lang="hu-HU" dirty="0" err="1" smtClean="0">
                <a:sym typeface="Wingdings" pitchFamily="2" charset="2"/>
              </a:rPr>
              <a:t>quality</a:t>
            </a:r>
            <a:r>
              <a:rPr lang="hu-HU" dirty="0" smtClean="0">
                <a:sym typeface="Wingdings" pitchFamily="2" charset="2"/>
              </a:rPr>
              <a:t> of </a:t>
            </a:r>
            <a:r>
              <a:rPr lang="hu-HU" dirty="0" err="1" smtClean="0">
                <a:sym typeface="Wingdings" pitchFamily="2" charset="2"/>
              </a:rPr>
              <a:t>the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urban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living</a:t>
            </a:r>
            <a:endParaRPr lang="en-US" dirty="0" smtClean="0"/>
          </a:p>
        </p:txBody>
      </p:sp>
      <p:pic>
        <p:nvPicPr>
          <p:cNvPr id="4" name="Picture 5" descr="C:\Users\Sej Gábor Leó\Pictures\silver_city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7192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u-HU" b="1" cap="all" dirty="0" smtClean="0">
                <a:latin typeface="Georgia" pitchFamily="18" charset="0"/>
              </a:rPr>
              <a:t>HELPS/Silver City/</a:t>
            </a:r>
            <a:r>
              <a:rPr lang="hu-HU" b="1" cap="all" dirty="0" err="1" smtClean="0">
                <a:latin typeface="Georgia" pitchFamily="18" charset="0"/>
              </a:rPr>
              <a:t>Senior</a:t>
            </a:r>
            <a:r>
              <a:rPr lang="hu-HU" b="1" cap="all" dirty="0" smtClean="0">
                <a:latin typeface="Georgia" pitchFamily="18" charset="0"/>
              </a:rPr>
              <a:t> Capital </a:t>
            </a:r>
            <a:r>
              <a:rPr lang="hu-HU" b="1" cap="all" dirty="0" err="1" smtClean="0">
                <a:latin typeface="Georgia" pitchFamily="18" charset="0"/>
              </a:rPr>
              <a:t>networking</a:t>
            </a:r>
            <a:r>
              <a:rPr lang="hu-HU" b="1" cap="all" dirty="0" smtClean="0">
                <a:latin typeface="Georgia" pitchFamily="18" charset="0"/>
              </a:rPr>
              <a:t> </a:t>
            </a:r>
            <a:r>
              <a:rPr lang="hu-HU" b="1" cap="all" dirty="0" err="1" smtClean="0">
                <a:latin typeface="Georgia" pitchFamily="18" charset="0"/>
              </a:rPr>
              <a:t>event</a:t>
            </a:r>
            <a:r>
              <a:rPr lang="hu-HU" b="1" cap="all" dirty="0" smtClean="0">
                <a:latin typeface="Georgia" pitchFamily="18" charset="0"/>
              </a:rPr>
              <a:t> (3)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1">
              <a:defRPr/>
            </a:pPr>
            <a:endParaRPr lang="en-US" dirty="0" smtClean="0">
              <a:sym typeface="Wingdings" pitchFamily="2" charset="2"/>
            </a:endParaRPr>
          </a:p>
          <a:p>
            <a:pPr lvl="1">
              <a:defRPr/>
            </a:pPr>
            <a:r>
              <a:rPr lang="en-US" sz="2400" b="1" dirty="0" smtClean="0">
                <a:sym typeface="Wingdings" pitchFamily="2" charset="2"/>
              </a:rPr>
              <a:t>Senior Capital</a:t>
            </a:r>
            <a:r>
              <a:rPr lang="hu-HU" sz="2400" dirty="0" smtClean="0">
                <a:sym typeface="Wingdings" pitchFamily="2" charset="2"/>
              </a:rPr>
              <a:t> (CE): </a:t>
            </a:r>
          </a:p>
          <a:p>
            <a:pPr lvl="2">
              <a:defRPr/>
            </a:pPr>
            <a:r>
              <a:rPr lang="hu-HU" sz="2000" dirty="0" err="1" smtClean="0">
                <a:sym typeface="Wingdings" pitchFamily="2" charset="2"/>
              </a:rPr>
              <a:t>Includes</a:t>
            </a:r>
            <a:r>
              <a:rPr lang="hu-HU" sz="2000" dirty="0" smtClean="0">
                <a:sym typeface="Wingdings" pitchFamily="2" charset="2"/>
              </a:rPr>
              <a:t> most of </a:t>
            </a:r>
            <a:r>
              <a:rPr lang="hu-HU" sz="2000" dirty="0" err="1" smtClean="0">
                <a:sym typeface="Wingdings" pitchFamily="2" charset="2"/>
              </a:rPr>
              <a:t>the</a:t>
            </a:r>
            <a:r>
              <a:rPr lang="hu-HU" sz="2000" dirty="0" smtClean="0">
                <a:sym typeface="Wingdings" pitchFamily="2" charset="2"/>
              </a:rPr>
              <a:t> </a:t>
            </a:r>
            <a:r>
              <a:rPr lang="hu-HU" sz="2000" dirty="0" err="1" smtClean="0">
                <a:sym typeface="Wingdings" pitchFamily="2" charset="2"/>
              </a:rPr>
              <a:t>Q-Ageing</a:t>
            </a:r>
            <a:r>
              <a:rPr lang="hu-HU" sz="2000" dirty="0" smtClean="0">
                <a:sym typeface="Wingdings" pitchFamily="2" charset="2"/>
              </a:rPr>
              <a:t> </a:t>
            </a:r>
            <a:r>
              <a:rPr lang="hu-HU" sz="2000" dirty="0" err="1" smtClean="0">
                <a:sym typeface="Wingdings" pitchFamily="2" charset="2"/>
              </a:rPr>
              <a:t>partnership</a:t>
            </a:r>
            <a:endParaRPr lang="hu-HU" sz="2000" dirty="0" smtClean="0">
              <a:sym typeface="Wingdings" pitchFamily="2" charset="2"/>
            </a:endParaRPr>
          </a:p>
          <a:p>
            <a:pPr lvl="2">
              <a:defRPr/>
            </a:pPr>
            <a:r>
              <a:rPr lang="hu-HU" sz="2000" dirty="0" smtClean="0">
                <a:sym typeface="Wingdings" pitchFamily="2" charset="2"/>
              </a:rPr>
              <a:t> </a:t>
            </a:r>
            <a:r>
              <a:rPr lang="hu-HU" sz="2000" dirty="0" err="1" smtClean="0">
                <a:sym typeface="Wingdings" pitchFamily="2" charset="2"/>
              </a:rPr>
              <a:t>Objectives</a:t>
            </a:r>
            <a:r>
              <a:rPr lang="hu-HU" sz="2000" dirty="0" smtClean="0">
                <a:sym typeface="Wingdings" pitchFamily="2" charset="2"/>
              </a:rPr>
              <a:t>: </a:t>
            </a:r>
            <a:r>
              <a:rPr lang="en-US" sz="2000" dirty="0" smtClean="0"/>
              <a:t>to better exploit the economic potential of an ageing population</a:t>
            </a:r>
            <a:r>
              <a:rPr lang="hu-HU" sz="2000" dirty="0" smtClean="0"/>
              <a:t> </a:t>
            </a:r>
            <a:r>
              <a:rPr lang="hu-HU" sz="2000" dirty="0" err="1" smtClean="0"/>
              <a:t>by</a:t>
            </a:r>
            <a:endParaRPr lang="hu-HU" sz="2000" dirty="0" smtClean="0">
              <a:sym typeface="Wingdings" pitchFamily="2" charset="2"/>
            </a:endParaRPr>
          </a:p>
          <a:p>
            <a:pPr marL="1074737" lvl="2" indent="-342900">
              <a:buFont typeface="Wingdings" pitchFamily="2" charset="2"/>
              <a:buAutoNum type="arabicParenR"/>
              <a:defRPr/>
            </a:pPr>
            <a:r>
              <a:rPr lang="en-US" sz="2000" dirty="0" smtClean="0">
                <a:sym typeface="Wingdings" pitchFamily="2" charset="2"/>
              </a:rPr>
              <a:t>investing in human capital of 50+ seniors</a:t>
            </a:r>
            <a:endParaRPr lang="hu-HU" sz="2000" dirty="0" smtClean="0">
              <a:sym typeface="Wingdings" pitchFamily="2" charset="2"/>
            </a:endParaRPr>
          </a:p>
          <a:p>
            <a:pPr marL="1074737" lvl="2" indent="-342900">
              <a:buFont typeface="Wingdings" pitchFamily="2" charset="2"/>
              <a:buAutoNum type="arabicParenR"/>
              <a:defRPr/>
            </a:pPr>
            <a:r>
              <a:rPr lang="en-US" sz="2000" dirty="0" smtClean="0">
                <a:sym typeface="Wingdings" pitchFamily="2" charset="2"/>
              </a:rPr>
              <a:t>promoting their involvement in economic</a:t>
            </a:r>
            <a:r>
              <a:rPr lang="hu-HU" sz="2000" dirty="0" smtClean="0">
                <a:sym typeface="Wingdings" pitchFamily="2" charset="2"/>
              </a:rPr>
              <a:t> </a:t>
            </a:r>
            <a:r>
              <a:rPr lang="hu-HU" sz="2000" dirty="0" err="1" smtClean="0">
                <a:sym typeface="Wingdings" pitchFamily="2" charset="2"/>
              </a:rPr>
              <a:t>activities</a:t>
            </a:r>
            <a:endParaRPr lang="hu-HU" sz="2000" dirty="0" smtClean="0">
              <a:sym typeface="Wingdings" pitchFamily="2" charset="2"/>
            </a:endParaRPr>
          </a:p>
          <a:p>
            <a:pPr marL="1074737" lvl="2" indent="-342900">
              <a:buFont typeface="Wingdings" pitchFamily="2" charset="2"/>
              <a:buAutoNum type="arabicParenR"/>
              <a:defRPr/>
            </a:pPr>
            <a:r>
              <a:rPr lang="en-US" sz="2000" dirty="0" smtClean="0">
                <a:sym typeface="Wingdings" pitchFamily="2" charset="2"/>
              </a:rPr>
              <a:t>creating new &amp;</a:t>
            </a:r>
            <a:r>
              <a:rPr lang="hu-HU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financially sustainable frames </a:t>
            </a:r>
            <a:r>
              <a:rPr lang="en-US" sz="2000" dirty="0" err="1" smtClean="0">
                <a:sym typeface="Wingdings" pitchFamily="2" charset="2"/>
              </a:rPr>
              <a:t>catalysed</a:t>
            </a:r>
            <a:r>
              <a:rPr lang="en-US" sz="2000" dirty="0" smtClean="0">
                <a:sym typeface="Wingdings" pitchFamily="2" charset="2"/>
              </a:rPr>
              <a:t> by municipalities.</a:t>
            </a:r>
            <a:endParaRPr lang="hu-HU" sz="2000" dirty="0"/>
          </a:p>
        </p:txBody>
      </p:sp>
      <p:pic>
        <p:nvPicPr>
          <p:cNvPr id="4" name="Picture 6" descr="C:\Users\Sej Gábor Leó\Pictures\SC_logo_slogan_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437112"/>
            <a:ext cx="2952328" cy="134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PLANNED AGENDA</a:t>
            </a:r>
            <a:endParaRPr lang="hu-HU" dirty="0"/>
          </a:p>
        </p:txBody>
      </p:sp>
      <p:sp>
        <p:nvSpPr>
          <p:cNvPr id="16387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z="2000" b="1" dirty="0" smtClean="0">
                <a:latin typeface="Georgia" pitchFamily="18" charset="0"/>
              </a:rPr>
              <a:t>1. Plenary session:</a:t>
            </a:r>
            <a:endParaRPr lang="en-US" sz="2000" dirty="0" smtClean="0">
              <a:latin typeface="Georgia" pitchFamily="18" charset="0"/>
            </a:endParaRPr>
          </a:p>
          <a:p>
            <a:pPr lvl="1"/>
            <a:r>
              <a:rPr lang="en-US" sz="1600" dirty="0" smtClean="0">
                <a:latin typeface="Georgia" pitchFamily="18" charset="0"/>
              </a:rPr>
              <a:t>Welcome</a:t>
            </a:r>
          </a:p>
          <a:p>
            <a:pPr lvl="1"/>
            <a:r>
              <a:rPr lang="en-US" sz="1600" dirty="0" smtClean="0">
                <a:latin typeface="Georgia" pitchFamily="18" charset="0"/>
              </a:rPr>
              <a:t>Introducing the topic in EU policy/strategy context (Ageing Platform, DG Employment, other speakers experts in the theme of the conference  etc.)</a:t>
            </a:r>
          </a:p>
          <a:p>
            <a:pPr lvl="1"/>
            <a:r>
              <a:rPr lang="en-US" sz="1600" dirty="0" smtClean="0">
                <a:latin typeface="Georgia" pitchFamily="18" charset="0"/>
              </a:rPr>
              <a:t>Short introduction of the projects by LPs: HELPS, Silver City, Senior Capital – Q-Ageing</a:t>
            </a:r>
          </a:p>
          <a:p>
            <a:pPr lvl="1">
              <a:buFont typeface="Wingdings 2" pitchFamily="18" charset="2"/>
              <a:buNone/>
            </a:pPr>
            <a:endParaRPr lang="en-US" sz="1600" dirty="0" smtClean="0">
              <a:latin typeface="Georgia" pitchFamily="18" charset="0"/>
            </a:endParaRPr>
          </a:p>
          <a:p>
            <a:r>
              <a:rPr lang="en-US" sz="2000" b="1" dirty="0" smtClean="0">
                <a:latin typeface="Georgia" pitchFamily="18" charset="0"/>
              </a:rPr>
              <a:t>2. Parallel workshop session:</a:t>
            </a:r>
            <a:endParaRPr lang="en-US" sz="2000" dirty="0" smtClean="0">
              <a:latin typeface="Georgia" pitchFamily="18" charset="0"/>
            </a:endParaRPr>
          </a:p>
          <a:p>
            <a:pPr lvl="1"/>
            <a:r>
              <a:rPr lang="en-US" sz="1600" dirty="0" smtClean="0">
                <a:latin typeface="Georgia" pitchFamily="18" charset="0"/>
              </a:rPr>
              <a:t>parallel workshops in 3-4 topics</a:t>
            </a:r>
            <a:r>
              <a:rPr lang="hu-HU" sz="1600" dirty="0" smtClean="0">
                <a:latin typeface="Georgia" pitchFamily="18" charset="0"/>
              </a:rPr>
              <a:t/>
            </a:r>
            <a:br>
              <a:rPr lang="hu-HU" sz="1600" dirty="0" smtClean="0">
                <a:latin typeface="Georgia" pitchFamily="18" charset="0"/>
              </a:rPr>
            </a:br>
            <a:r>
              <a:rPr lang="en-US" sz="1600" dirty="0" smtClean="0">
                <a:latin typeface="Georgia" pitchFamily="18" charset="0"/>
              </a:rPr>
              <a:t> </a:t>
            </a:r>
            <a:r>
              <a:rPr lang="en-US" sz="1600" i="1" dirty="0" smtClean="0">
                <a:latin typeface="Georgia" pitchFamily="18" charset="0"/>
              </a:rPr>
              <a:t>(exact topics to be decided!) </a:t>
            </a:r>
            <a:r>
              <a:rPr lang="en-US" sz="1600" dirty="0" smtClean="0">
                <a:latin typeface="Georgia" pitchFamily="18" charset="0"/>
              </a:rPr>
              <a:t>in smaller groups</a:t>
            </a:r>
          </a:p>
          <a:p>
            <a:pPr lvl="1"/>
            <a:r>
              <a:rPr lang="hu-HU" sz="1600" dirty="0" err="1" smtClean="0">
                <a:latin typeface="Georgia" pitchFamily="18" charset="0"/>
              </a:rPr>
              <a:t>structure</a:t>
            </a:r>
            <a:r>
              <a:rPr lang="en-US" sz="1600" dirty="0" smtClean="0">
                <a:latin typeface="Georgia" pitchFamily="18" charset="0"/>
              </a:rPr>
              <a:t> of each workshop: the short presentation</a:t>
            </a:r>
            <a:r>
              <a:rPr lang="hu-HU" sz="1600" dirty="0" smtClean="0">
                <a:latin typeface="Georgia" pitchFamily="18" charset="0"/>
              </a:rPr>
              <a:t/>
            </a:r>
            <a:br>
              <a:rPr lang="hu-HU" sz="1600" dirty="0" smtClean="0">
                <a:latin typeface="Georgia" pitchFamily="18" charset="0"/>
              </a:rPr>
            </a:br>
            <a:r>
              <a:rPr lang="en-US" sz="1600" dirty="0" smtClean="0">
                <a:latin typeface="Georgia" pitchFamily="18" charset="0"/>
              </a:rPr>
              <a:t>of good practices will be followed by a free discussion </a:t>
            </a:r>
            <a:r>
              <a:rPr lang="hu-HU" sz="1600" dirty="0" smtClean="0">
                <a:latin typeface="Georgia" pitchFamily="18" charset="0"/>
              </a:rPr>
              <a:t/>
            </a:r>
            <a:br>
              <a:rPr lang="hu-HU" sz="1600" dirty="0" smtClean="0">
                <a:latin typeface="Georgia" pitchFamily="18" charset="0"/>
              </a:rPr>
            </a:br>
            <a:r>
              <a:rPr lang="en-US" sz="1600" dirty="0" smtClean="0">
                <a:latin typeface="Georgia" pitchFamily="18" charset="0"/>
              </a:rPr>
              <a:t>(with a moderator) </a:t>
            </a:r>
          </a:p>
          <a:p>
            <a:pPr lvl="1">
              <a:buFont typeface="Wingdings 2" pitchFamily="18" charset="2"/>
              <a:buNone/>
            </a:pPr>
            <a:endParaRPr lang="en-US" sz="1600" dirty="0" smtClean="0">
              <a:latin typeface="Georgia" pitchFamily="18" charset="0"/>
            </a:endParaRPr>
          </a:p>
          <a:p>
            <a:r>
              <a:rPr lang="en-US" sz="2000" b="1" dirty="0" smtClean="0">
                <a:latin typeface="Georgia" pitchFamily="18" charset="0"/>
              </a:rPr>
              <a:t>3. Plenary session:</a:t>
            </a:r>
            <a:endParaRPr lang="en-US" sz="2000" dirty="0" smtClean="0">
              <a:latin typeface="Georgia" pitchFamily="18" charset="0"/>
            </a:endParaRPr>
          </a:p>
          <a:p>
            <a:pPr lvl="1"/>
            <a:r>
              <a:rPr lang="en-US" sz="1600" dirty="0" smtClean="0">
                <a:latin typeface="Georgia" pitchFamily="18" charset="0"/>
              </a:rPr>
              <a:t>Closing remarks</a:t>
            </a:r>
            <a:endParaRPr lang="hu-HU" sz="1600" dirty="0" smtClean="0">
              <a:latin typeface="Georgia" pitchFamily="18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17031"/>
            <a:ext cx="1656184" cy="1638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C:\Users\Sej Gábor Leó\Pictures\MM900295151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232" y="1052736"/>
            <a:ext cx="2069554" cy="94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ó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apforduló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375</TotalTime>
  <Words>353</Words>
  <Application>Microsoft Office PowerPoint</Application>
  <PresentationFormat>Diavetítés a képernyőre (4:3 oldalarány)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Loggia</vt:lpstr>
      <vt:lpstr> PARTNER MEETING AND NETWORKING EVENT IN HUNGARY </vt:lpstr>
      <vt:lpstr>PowerPoint bemutató</vt:lpstr>
      <vt:lpstr>PLANNED PROGRAM</vt:lpstr>
      <vt:lpstr>PLANNED PROGRAM (2)</vt:lpstr>
      <vt:lpstr>PLANNED PROGRAM (3)</vt:lpstr>
      <vt:lpstr>HELPS/Silver City/Senior Capital networking event</vt:lpstr>
      <vt:lpstr>HELPS/Silver City/Senior Capital networking event (2)</vt:lpstr>
      <vt:lpstr>HELPS/Silver City/Senior Capital networking event (3)</vt:lpstr>
      <vt:lpstr>PLANNED AGENDA</vt:lpstr>
      <vt:lpstr>CURRENT TASKS RELATED TO THE MAY EVENTS </vt:lpstr>
      <vt:lpstr>PowerPoint bemutató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PACKAGE 4</dc:title>
  <dc:creator>koos.eszter</dc:creator>
  <cp:lastModifiedBy>Sej Gábor Leó</cp:lastModifiedBy>
  <cp:revision>40</cp:revision>
  <dcterms:created xsi:type="dcterms:W3CDTF">2012-10-18T19:12:05Z</dcterms:created>
  <dcterms:modified xsi:type="dcterms:W3CDTF">2013-02-22T13:21:52Z</dcterms:modified>
</cp:coreProperties>
</file>