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0" r:id="rId2"/>
    <p:sldId id="256" r:id="rId3"/>
    <p:sldId id="268" r:id="rId4"/>
    <p:sldId id="269" r:id="rId5"/>
    <p:sldId id="257" r:id="rId6"/>
    <p:sldId id="258" r:id="rId7"/>
    <p:sldId id="265" r:id="rId8"/>
    <p:sldId id="266" r:id="rId9"/>
    <p:sldId id="263" r:id="rId10"/>
    <p:sldId id="267" r:id="rId11"/>
    <p:sldId id="261" r:id="rId12"/>
    <p:sldId id="262" r:id="rId13"/>
    <p:sldId id="264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2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540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447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991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835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45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773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683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613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996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451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413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F176-8114-4312-861D-4C4168753A5F}" type="datetimeFigureOut">
              <a:rPr lang="sl-SI" smtClean="0"/>
              <a:t>28.2.2013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9158-E97B-456E-945C-A85752941C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684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58137"/>
            <a:ext cx="7772400" cy="1656183"/>
          </a:xfrm>
        </p:spPr>
        <p:txBody>
          <a:bodyPr>
            <a:noAutofit/>
          </a:bodyPr>
          <a:lstStyle/>
          <a:p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Modeli in podatki za splošno socialno politiko </a:t>
            </a:r>
            <a:b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razne politike socialnneg varstva</a:t>
            </a:r>
            <a:b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 posebnim ozirom na bivalne potrebe </a:t>
            </a:r>
            <a:b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posebnih skupin</a:t>
            </a:r>
            <a:endParaRPr lang="sl-SI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085184"/>
            <a:ext cx="7478936" cy="2763428"/>
          </a:xfrm>
        </p:spPr>
        <p:txBody>
          <a:bodyPr>
            <a:normAutofit/>
          </a:bodyPr>
          <a:lstStyle/>
          <a:p>
            <a:r>
              <a:rPr lang="sl-SI" sz="1600" b="1" i="1" dirty="0" smtClean="0">
                <a:solidFill>
                  <a:schemeClr val="accent2">
                    <a:lumMod val="75000"/>
                  </a:schemeClr>
                </a:solidFill>
              </a:rPr>
              <a:t>HELPS  </a:t>
            </a:r>
            <a:r>
              <a:rPr lang="sl-SI" sz="1600" b="1" i="1" dirty="0">
                <a:solidFill>
                  <a:schemeClr val="accent2">
                    <a:lumMod val="75000"/>
                  </a:schemeClr>
                </a:solidFill>
              </a:rPr>
              <a:t>(Housing and Home-care for the Elderly and vulnerable people and Local Partnership Strategies in Central European cities »)</a:t>
            </a:r>
          </a:p>
          <a:p>
            <a:r>
              <a:rPr lang="sl-SI" sz="1600" b="1" i="1" dirty="0">
                <a:solidFill>
                  <a:schemeClr val="accent2">
                    <a:lumMod val="75000"/>
                  </a:schemeClr>
                </a:solidFill>
              </a:rPr>
              <a:t>Bivanje in oskrba starjših ljudi in ranjlivih skupin </a:t>
            </a:r>
            <a:r>
              <a:rPr lang="sl-SI" sz="1600" b="1" i="1" dirty="0" smtClean="0">
                <a:solidFill>
                  <a:schemeClr val="accent2">
                    <a:lumMod val="75000"/>
                  </a:schemeClr>
                </a:solidFill>
              </a:rPr>
              <a:t>ter </a:t>
            </a:r>
            <a:r>
              <a:rPr lang="sl-SI" sz="1600" b="1" i="1" dirty="0">
                <a:solidFill>
                  <a:schemeClr val="accent2">
                    <a:lumMod val="75000"/>
                  </a:schemeClr>
                </a:solidFill>
              </a:rPr>
              <a:t>lokalne partnerske startegije v </a:t>
            </a:r>
            <a:r>
              <a:rPr lang="sl-SI" sz="1600" b="1" i="1" dirty="0" smtClean="0">
                <a:solidFill>
                  <a:schemeClr val="accent2">
                    <a:lumMod val="75000"/>
                  </a:schemeClr>
                </a:solidFill>
              </a:rPr>
              <a:t>srednjeevropskih mestih</a:t>
            </a:r>
            <a:endParaRPr lang="sl-SI" sz="48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l-SI" sz="6000" b="1" i="1" dirty="0" smtClean="0">
                <a:solidFill>
                  <a:srgbClr val="660033"/>
                </a:solidFill>
              </a:rPr>
              <a:t> </a:t>
            </a:r>
            <a:endParaRPr lang="sl-SI" sz="6000" b="1" i="1" dirty="0">
              <a:solidFill>
                <a:srgbClr val="66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9440" y="2977090"/>
            <a:ext cx="4804410" cy="102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l-SI" sz="2000" b="1" dirty="0">
                <a:solidFill>
                  <a:srgbClr val="660033"/>
                </a:solidFill>
              </a:rPr>
              <a:t>Tomaž Banovec</a:t>
            </a:r>
            <a:r>
              <a:rPr lang="sl-SI" b="1" dirty="0">
                <a:solidFill>
                  <a:srgbClr val="660033"/>
                </a:solidFill>
              </a:rPr>
              <a:t>, </a:t>
            </a:r>
          </a:p>
          <a:p>
            <a:pPr lvl="0" algn="ctr">
              <a:spcBef>
                <a:spcPct val="20000"/>
              </a:spcBef>
            </a:pPr>
            <a:r>
              <a:rPr lang="sl-SI" b="1" dirty="0">
                <a:solidFill>
                  <a:srgbClr val="660033"/>
                </a:solidFill>
              </a:rPr>
              <a:t>Strokovni vodje projekta HELPS za Slovenijo</a:t>
            </a:r>
          </a:p>
          <a:p>
            <a:pPr lvl="0" algn="r">
              <a:spcBef>
                <a:spcPct val="20000"/>
              </a:spcBef>
            </a:pPr>
            <a:endParaRPr lang="sl-SI" sz="16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496973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>
                <a:solidFill>
                  <a:srgbClr val="660033"/>
                </a:solidFill>
              </a:rPr>
              <a:t>Analitik je človek, ki se ukvarja z analizo dogajanj in pojavov v svetu in domačem okolju </a:t>
            </a:r>
            <a:r>
              <a:rPr lang="sl-SI" b="1" dirty="0" smtClean="0">
                <a:solidFill>
                  <a:srgbClr val="660033"/>
                </a:solidFill>
              </a:rPr>
              <a:t>in predvsem za medije, ki  vedno čakajo </a:t>
            </a:r>
            <a:r>
              <a:rPr lang="sl-SI" b="1" dirty="0">
                <a:solidFill>
                  <a:srgbClr val="660033"/>
                </a:solidFill>
              </a:rPr>
              <a:t>na analizo in na analitike</a:t>
            </a:r>
            <a:r>
              <a:rPr lang="sl-SI" b="1" dirty="0" smtClean="0">
                <a:solidFill>
                  <a:srgbClr val="660033"/>
                </a:solidFill>
              </a:rPr>
              <a:t>.</a:t>
            </a:r>
          </a:p>
          <a:p>
            <a:endParaRPr lang="sl-SI" b="1" dirty="0">
              <a:solidFill>
                <a:srgbClr val="660033"/>
              </a:solidFill>
            </a:endParaRPr>
          </a:p>
          <a:p>
            <a:r>
              <a:rPr lang="sl-SI" dirty="0" smtClean="0">
                <a:solidFill>
                  <a:srgbClr val="660033"/>
                </a:solidFill>
              </a:rPr>
              <a:t>Analitik na </a:t>
            </a:r>
            <a:r>
              <a:rPr lang="sl-SI" dirty="0">
                <a:solidFill>
                  <a:srgbClr val="660033"/>
                </a:solidFill>
              </a:rPr>
              <a:t>osnovi novih </a:t>
            </a:r>
            <a:r>
              <a:rPr lang="sl-SI" dirty="0" smtClean="0">
                <a:solidFill>
                  <a:srgbClr val="660033"/>
                </a:solidFill>
              </a:rPr>
              <a:t>in starih podatkov </a:t>
            </a:r>
            <a:r>
              <a:rPr lang="sl-SI" dirty="0">
                <a:solidFill>
                  <a:srgbClr val="660033"/>
                </a:solidFill>
              </a:rPr>
              <a:t>oblikuje </a:t>
            </a:r>
            <a:r>
              <a:rPr lang="sl-SI" dirty="0" smtClean="0">
                <a:solidFill>
                  <a:srgbClr val="660033"/>
                </a:solidFill>
              </a:rPr>
              <a:t>novo </a:t>
            </a:r>
            <a:r>
              <a:rPr lang="sl-SI" dirty="0">
                <a:solidFill>
                  <a:srgbClr val="660033"/>
                </a:solidFill>
              </a:rPr>
              <a:t>mnenje skladno  </a:t>
            </a:r>
            <a:r>
              <a:rPr lang="sl-SI" dirty="0" smtClean="0">
                <a:solidFill>
                  <a:srgbClr val="660033"/>
                </a:solidFill>
              </a:rPr>
              <a:t>s svojimi prejšnjimi izjavami,  drugimi analitiki in </a:t>
            </a:r>
            <a:r>
              <a:rPr lang="sl-SI" dirty="0">
                <a:solidFill>
                  <a:srgbClr val="660033"/>
                </a:solidFill>
              </a:rPr>
              <a:t>strokovnjaki in </a:t>
            </a:r>
            <a:r>
              <a:rPr lang="sl-SI" dirty="0" smtClean="0">
                <a:solidFill>
                  <a:srgbClr val="660033"/>
                </a:solidFill>
              </a:rPr>
              <a:t>predvsem z mediji in njihovmi pričakovanji.  </a:t>
            </a:r>
            <a:r>
              <a:rPr lang="sl-SI" dirty="0">
                <a:solidFill>
                  <a:srgbClr val="660033"/>
                </a:solidFill>
              </a:rPr>
              <a:t>To naredi </a:t>
            </a:r>
            <a:r>
              <a:rPr lang="sl-SI" dirty="0" smtClean="0">
                <a:solidFill>
                  <a:srgbClr val="660033"/>
                </a:solidFill>
              </a:rPr>
              <a:t>tako</a:t>
            </a:r>
            <a:r>
              <a:rPr lang="sl-SI" dirty="0">
                <a:solidFill>
                  <a:srgbClr val="660033"/>
                </a:solidFill>
              </a:rPr>
              <a:t>, da ga bodo prihodnjič spet vprašali za mnenje. </a:t>
            </a:r>
            <a:r>
              <a:rPr lang="sl-SI" dirty="0" smtClean="0">
                <a:solidFill>
                  <a:srgbClr val="660033"/>
                </a:solidFill>
              </a:rPr>
              <a:t>Najboljše </a:t>
            </a:r>
            <a:r>
              <a:rPr lang="sl-SI" dirty="0">
                <a:solidFill>
                  <a:srgbClr val="660033"/>
                </a:solidFill>
              </a:rPr>
              <a:t>je prilagajanje izjav ob mesečnem objavljanju </a:t>
            </a:r>
            <a:r>
              <a:rPr lang="sl-SI" dirty="0" smtClean="0">
                <a:solidFill>
                  <a:srgbClr val="660033"/>
                </a:solidFill>
              </a:rPr>
              <a:t>rasti  </a:t>
            </a:r>
            <a:r>
              <a:rPr lang="sl-SI" dirty="0">
                <a:solidFill>
                  <a:srgbClr val="660033"/>
                </a:solidFill>
              </a:rPr>
              <a:t>cen življenjskih potrebščin, </a:t>
            </a:r>
            <a:r>
              <a:rPr lang="sl-SI" dirty="0" smtClean="0">
                <a:solidFill>
                  <a:srgbClr val="660033"/>
                </a:solidFill>
              </a:rPr>
              <a:t>nafte in ekonomske rasti.  Cene </a:t>
            </a:r>
            <a:r>
              <a:rPr lang="sl-SI" dirty="0">
                <a:solidFill>
                  <a:srgbClr val="660033"/>
                </a:solidFill>
              </a:rPr>
              <a:t>nepremičnin v </a:t>
            </a:r>
            <a:r>
              <a:rPr lang="sl-SI" dirty="0" smtClean="0">
                <a:solidFill>
                  <a:srgbClr val="660033"/>
                </a:solidFill>
              </a:rPr>
              <a:t>svetu - vsi </a:t>
            </a:r>
            <a:r>
              <a:rPr lang="sl-SI" dirty="0">
                <a:solidFill>
                  <a:srgbClr val="660033"/>
                </a:solidFill>
              </a:rPr>
              <a:t>so vedeli vse in sedaj spet vedo vse</a:t>
            </a:r>
            <a:r>
              <a:rPr lang="sl-SI" dirty="0" smtClean="0">
                <a:solidFill>
                  <a:srgbClr val="660033"/>
                </a:solidFill>
              </a:rPr>
              <a:t>. Britanaka kraljica pa je konec 2012 ob obisku njihove zakladnice vprašala: kje ste bili (1000 pametnh) v letu 2007.  ko je začela nepremičninska in potem druge krize. Dva ekonomista IMF sta se sicer opravičila za napako v 2012,  vsi ki so zaradi tega šli na strogi „austerity „ pa niso rekli nič. Napko dveh ljudi popravjajo vlade, ki so verjele. </a:t>
            </a:r>
            <a:r>
              <a:rPr lang="sl-SI" dirty="0"/>
              <a:t> </a:t>
            </a:r>
          </a:p>
          <a:p>
            <a:r>
              <a:rPr lang="sl-SI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 ne bi bilo analitikov bi bile ceste tlakovane z brezposelnimi trupli medijskih komentatorjev in  novinarjev</a:t>
            </a:r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sl-SI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</a:p>
          <a:p>
            <a:r>
              <a:rPr lang="sl-SI" dirty="0" smtClean="0"/>
              <a:t>Bonner </a:t>
            </a:r>
            <a:r>
              <a:rPr lang="sl-SI" dirty="0"/>
              <a:t>Bill maj 2009</a:t>
            </a:r>
          </a:p>
        </p:txBody>
      </p:sp>
      <p:sp>
        <p:nvSpPr>
          <p:cNvPr id="3" name="Down Arrow 2"/>
          <p:cNvSpPr/>
          <p:nvPr/>
        </p:nvSpPr>
        <p:spPr>
          <a:xfrm>
            <a:off x="2123728" y="404664"/>
            <a:ext cx="4176464" cy="936104"/>
          </a:xfrm>
          <a:prstGeom prst="downArrow">
            <a:avLst>
              <a:gd name="adj1" fmla="val 50000"/>
              <a:gd name="adj2" fmla="val 55427"/>
            </a:avLst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Analitik</a:t>
            </a:r>
            <a:endParaRPr lang="sl-SI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95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Demografska prognoza , starostne skupine </a:t>
            </a:r>
            <a:r>
              <a:rPr kumimoji="0" lang="sl-SI" sz="1800" b="1" i="0" u="none" strike="noStrike" kern="0" cap="none" spc="0" normalizeH="0" baseline="0" noProof="0" dirty="0" err="1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KstOS</a:t>
            </a:r>
            <a:endParaRPr kumimoji="0" lang="sl-SI" sz="1800" b="1" i="0" u="none" strike="noStrike" kern="0" cap="none" spc="0" normalizeH="0" baseline="0" noProof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C0504D">
                  <a:lumMod val="60000"/>
                  <a:lumOff val="40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546238"/>
              </p:ext>
            </p:extLst>
          </p:nvPr>
        </p:nvGraphicFramePr>
        <p:xfrm>
          <a:off x="686730" y="1196752"/>
          <a:ext cx="7191061" cy="3934495"/>
        </p:xfrm>
        <a:graphic>
          <a:graphicData uri="http://schemas.openxmlformats.org/drawingml/2006/table">
            <a:tbl>
              <a:tblPr/>
              <a:tblGrid>
                <a:gridCol w="1240050"/>
                <a:gridCol w="1240050"/>
                <a:gridCol w="867509"/>
                <a:gridCol w="867509"/>
                <a:gridCol w="868384"/>
                <a:gridCol w="868384"/>
                <a:gridCol w="1239175"/>
              </a:tblGrid>
              <a:tr h="43204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sl-SI" sz="1400" cap="al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sl-SI" sz="1400" cap="all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cap="small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starostne  skupine  po letih  </a:t>
                      </a: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</a:t>
                      </a:r>
                      <a:r>
                        <a:rPr lang="sl-SI" sz="1400" cap="small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%</a:t>
                      </a:r>
                      <a:endParaRPr lang="sl-SI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Koeficient </a:t>
                      </a:r>
                      <a:b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starostne </a:t>
                      </a:r>
                      <a:b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odvisnosti </a:t>
                      </a:r>
                      <a:b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sl-SI" sz="1000" b="1" cap="all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starejših </a:t>
                      </a:r>
                      <a:r>
                        <a:rPr lang="sl-SI" sz="1000" b="1" cap="all" baseline="30000" dirty="0">
                          <a:solidFill>
                            <a:srgbClr val="FF0000"/>
                          </a:solidFill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endParaRPr lang="sl-SI" sz="1000" b="1" dirty="0">
                        <a:solidFill>
                          <a:srgbClr val="FF0000"/>
                        </a:solidFill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600" b="0" cap="smal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r>
                        <a:rPr lang="sl-SI" sz="1600" cap="smal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rebivalci</a:t>
                      </a:r>
                      <a:r>
                        <a:rPr lang="sl-SI" sz="1400" cap="smal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število</a:t>
                      </a:r>
                      <a:endParaRPr lang="sl-SI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0-14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15 - </a:t>
                      </a: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65 -79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 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2.046.976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2.106.182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2.142.217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2025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2.154.934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2030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2.154.609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2035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2.148.629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2040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2.141.070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2045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2.131.661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2050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2.114.985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2055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2.089.905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2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2060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2.057.964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547688"/>
            <a:ext cx="7191375" cy="576262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400" b="1" i="0" u="none" strike="noStrike" kern="0" cap="none" spc="0" normalizeH="0" baseline="0" noProof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Verdana" pitchFamily="34" charset="0"/>
                <a:ea typeface="Calibri" pitchFamily="34" charset="0"/>
                <a:cs typeface="Times New Roman" pitchFamily="18" charset="0"/>
              </a:rPr>
              <a:t>Prebivalstvo Slovenije po projekcijah prebivalstva EUROPOP2010, 2010-2060 Vir: Eurostat SURS, obdelava in računanja T.Banovec</a:t>
            </a:r>
            <a:r>
              <a:rPr kumimoji="0" lang="sl-SI" sz="14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sl-SI" sz="14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188" y="5229225"/>
            <a:ext cx="7273925" cy="35877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KstOS</a:t>
            </a:r>
            <a:r>
              <a:rPr kumimoji="0" lang="sl-SI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Koeficient starostne odvisnosti starejših 65+/15 do 64 let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188" y="5661025"/>
            <a:ext cx="7273925" cy="4318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Cene stanovanj v razvitem svetu padajo zaradi hitre rasti  </a:t>
            </a:r>
            <a:r>
              <a:rPr kumimoji="0" lang="sl-SI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KstODS</a:t>
            </a:r>
            <a:r>
              <a:rPr kumimoji="0" lang="sl-SI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Ocena za ZDA prihodnjih 20 let je 14 %? Tudi pri nas ne bo veliko drugače, raven cen je velika.  Slovenija ima preveč stanovanj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3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0"/>
            <a:ext cx="77724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kern="0" dirty="0">
                <a:solidFill>
                  <a:srgbClr val="0000FF"/>
                </a:solidFill>
                <a:latin typeface="Tahoma" pitchFamily="34" charset="0"/>
                <a:ea typeface="+mj-ea"/>
                <a:cs typeface="+mj-cs"/>
              </a:rPr>
              <a:t>Slovenija - Prebivalstvena struktura 2010 in 2060</a:t>
            </a:r>
            <a:r>
              <a:rPr lang="sl-SI" sz="20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/>
            </a:r>
            <a:br>
              <a:rPr lang="sl-SI" sz="20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</a:br>
            <a:r>
              <a:rPr lang="sl-SI" sz="20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</a:t>
            </a:r>
            <a:r>
              <a:rPr lang="sl-SI" sz="16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Aktivno </a:t>
            </a:r>
            <a:r>
              <a:rPr lang="sl-SI" sz="1600" b="1" kern="0" dirty="0" smtClean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prebivalstvo                                                  </a:t>
            </a:r>
            <a:r>
              <a:rPr lang="sl-SI" sz="16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>Aktivno prebivalstvo</a:t>
            </a:r>
            <a:r>
              <a:rPr lang="sl-SI" sz="16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</a:t>
            </a:r>
            <a:endParaRPr lang="sl-SI" sz="1600" b="1" kern="0" dirty="0" smtClean="0">
              <a:solidFill>
                <a:srgbClr val="FF0000"/>
              </a:solidFill>
              <a:latin typeface="Tahoma" pitchFamily="34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600" b="1" kern="0" dirty="0" smtClean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2010  Od 15 </a:t>
            </a:r>
            <a:r>
              <a:rPr lang="sl-SI" sz="16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do 64 let </a:t>
            </a:r>
            <a:r>
              <a:rPr lang="sl-SI" sz="1600" b="1" kern="0" dirty="0" smtClean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          </a:t>
            </a:r>
            <a:r>
              <a:rPr lang="sl-SI" b="1" kern="0" dirty="0">
                <a:solidFill>
                  <a:srgbClr val="0000FF"/>
                </a:solidFill>
                <a:latin typeface="Tahoma" pitchFamily="34" charset="0"/>
                <a:ea typeface="+mj-ea"/>
                <a:cs typeface="+mj-cs"/>
              </a:rPr>
              <a:t>PREDLOG</a:t>
            </a:r>
            <a:r>
              <a:rPr lang="sl-SI" sz="1600" b="1" kern="0" dirty="0">
                <a:solidFill>
                  <a:srgbClr val="0000FF"/>
                </a:solidFill>
                <a:latin typeface="Tahoma" pitchFamily="34" charset="0"/>
                <a:ea typeface="+mj-ea"/>
                <a:cs typeface="+mj-cs"/>
              </a:rPr>
              <a:t> </a:t>
            </a:r>
            <a:r>
              <a:rPr lang="sl-SI" sz="16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 </a:t>
            </a:r>
            <a:r>
              <a:rPr lang="sl-SI" sz="1600" b="1" kern="0" dirty="0" smtClean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         </a:t>
            </a:r>
            <a:r>
              <a:rPr lang="sl-SI" sz="1600" b="1" kern="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+mj-ea"/>
                <a:cs typeface="+mj-cs"/>
              </a:rPr>
              <a:t>od   </a:t>
            </a:r>
            <a:r>
              <a:rPr lang="sl-SI" sz="1600" b="1" kern="0" dirty="0" smtClean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>20 do </a:t>
            </a:r>
            <a:r>
              <a:rPr lang="sl-SI" sz="16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>70</a:t>
            </a:r>
            <a:r>
              <a:rPr lang="sl-SI" sz="1600" b="1" kern="0" dirty="0">
                <a:solidFill>
                  <a:srgbClr val="FF0000"/>
                </a:solidFill>
                <a:latin typeface="Tahoma" pitchFamily="34" charset="0"/>
                <a:ea typeface="+mj-ea"/>
                <a:cs typeface="+mj-cs"/>
              </a:rPr>
              <a:t> </a:t>
            </a:r>
            <a:r>
              <a:rPr lang="sl-SI" sz="16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>let</a:t>
            </a:r>
            <a:r>
              <a:rPr lang="sl-SI" sz="2000" b="1" kern="0" dirty="0">
                <a:solidFill>
                  <a:srgbClr val="990000"/>
                </a:solidFill>
                <a:latin typeface="Tahoma" pitchFamily="34" charset="0"/>
                <a:ea typeface="+mj-ea"/>
                <a:cs typeface="+mj-cs"/>
              </a:rPr>
              <a:t> </a:t>
            </a:r>
            <a:endParaRPr lang="en-US" sz="2000" b="1" kern="0" dirty="0">
              <a:solidFill>
                <a:srgbClr val="990000"/>
              </a:solidFill>
              <a:latin typeface="Tahoma" pitchFamily="34" charset="0"/>
              <a:ea typeface="+mj-ea"/>
              <a:cs typeface="+mj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lum bright="44000" contrast="44000"/>
          </a:blip>
          <a:srcRect/>
          <a:stretch>
            <a:fillRect/>
          </a:stretch>
        </p:blipFill>
        <p:spPr bwMode="auto">
          <a:xfrm>
            <a:off x="685800" y="1073910"/>
            <a:ext cx="813593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11188" y="5949950"/>
            <a:ext cx="80645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sl-SI" b="1" dirty="0">
                <a:solidFill>
                  <a:srgbClr val="0000FF"/>
                </a:solidFill>
                <a:latin typeface="Calibri" pitchFamily="34" charset="0"/>
              </a:rPr>
              <a:t>0,2                       0,1                         0,0                           0,1                          0,2</a:t>
            </a:r>
            <a:r>
              <a:rPr lang="sl-SI" dirty="0">
                <a:latin typeface="Calibri" pitchFamily="34" charset="0"/>
              </a:rPr>
              <a:t>       </a:t>
            </a:r>
          </a:p>
          <a:p>
            <a:r>
              <a:rPr lang="sl-SI" dirty="0">
                <a:latin typeface="Calibri" pitchFamily="34" charset="0"/>
              </a:rPr>
              <a:t>                                                </a:t>
            </a:r>
            <a:r>
              <a:rPr lang="sl-SI" b="1" dirty="0" err="1">
                <a:solidFill>
                  <a:srgbClr val="0000FF"/>
                </a:solidFill>
                <a:latin typeface="Calibri" pitchFamily="34" charset="0"/>
              </a:rPr>
              <a:t>Milion</a:t>
            </a:r>
            <a:r>
              <a:rPr lang="sl-SI" b="1" dirty="0">
                <a:solidFill>
                  <a:srgbClr val="0000FF"/>
                </a:solidFill>
                <a:latin typeface="Calibri" pitchFamily="34" charset="0"/>
              </a:rPr>
              <a:t> prebivalcev</a:t>
            </a:r>
            <a:endParaRPr lang="en-US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64163" y="1195983"/>
            <a:ext cx="1152525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2000" b="1" dirty="0">
                <a:solidFill>
                  <a:srgbClr val="990000"/>
                </a:solidFill>
                <a:latin typeface="Tahoma" pitchFamily="34" charset="0"/>
              </a:rPr>
              <a:t>2060</a:t>
            </a:r>
            <a:endParaRPr lang="en-US" sz="2000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27088" y="2781300"/>
            <a:ext cx="432544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2000" b="1" dirty="0" smtClean="0">
                <a:solidFill>
                  <a:srgbClr val="990000"/>
                </a:solidFill>
                <a:latin typeface="Calibri" pitchFamily="34" charset="0"/>
              </a:rPr>
              <a:t>65</a:t>
            </a:r>
            <a:r>
              <a:rPr lang="sl-SI" b="1" dirty="0" smtClean="0">
                <a:solidFill>
                  <a:srgbClr val="990000"/>
                </a:solidFill>
                <a:latin typeface="Calibri" pitchFamily="34" charset="0"/>
              </a:rPr>
              <a:t> let</a:t>
            </a:r>
            <a:endParaRPr lang="en-US" b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683568" y="2493590"/>
            <a:ext cx="6477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b="1" dirty="0" smtClean="0">
                <a:solidFill>
                  <a:srgbClr val="990000"/>
                </a:solidFill>
                <a:latin typeface="Calibri" pitchFamily="34" charset="0"/>
              </a:rPr>
              <a:t>70 let</a:t>
            </a:r>
            <a:endParaRPr lang="en-US" b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792336" y="4725144"/>
            <a:ext cx="39528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b="1" dirty="0" smtClean="0">
                <a:solidFill>
                  <a:srgbClr val="990000"/>
                </a:solidFill>
                <a:latin typeface="Calibri" pitchFamily="34" charset="0"/>
              </a:rPr>
              <a:t>20 let</a:t>
            </a:r>
            <a:endParaRPr lang="en-US" b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11" name="Rectangle 28"/>
          <p:cNvSpPr>
            <a:spLocks noChangeArrowheads="1"/>
          </p:cNvSpPr>
          <p:nvPr/>
        </p:nvSpPr>
        <p:spPr bwMode="auto">
          <a:xfrm>
            <a:off x="7164388" y="1196975"/>
            <a:ext cx="12239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sz="2000" b="1">
                <a:solidFill>
                  <a:srgbClr val="990033"/>
                </a:solidFill>
                <a:latin typeface="Franklin Gothic Medium" pitchFamily="34" charset="0"/>
              </a:rPr>
              <a:t>Seniorji</a:t>
            </a:r>
            <a:r>
              <a:rPr lang="sl-SI" sz="2000" b="1">
                <a:solidFill>
                  <a:srgbClr val="990033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sl-SI" sz="2000" b="1">
                <a:solidFill>
                  <a:srgbClr val="990033"/>
                </a:solidFill>
                <a:latin typeface="Franklin Gothic Medium" pitchFamily="34" charset="0"/>
              </a:rPr>
              <a:t>pomagajo</a:t>
            </a:r>
            <a:r>
              <a:rPr lang="sl-SI">
                <a:solidFill>
                  <a:srgbClr val="990033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2" name="AutoShape 35"/>
          <p:cNvSpPr>
            <a:spLocks noChangeArrowheads="1"/>
          </p:cNvSpPr>
          <p:nvPr/>
        </p:nvSpPr>
        <p:spPr bwMode="auto">
          <a:xfrm rot="-2373123">
            <a:off x="5195888" y="2682875"/>
            <a:ext cx="2663825" cy="598488"/>
          </a:xfrm>
          <a:prstGeom prst="leftRightArrow">
            <a:avLst>
              <a:gd name="adj1" fmla="val 50000"/>
              <a:gd name="adj2" fmla="val 107646"/>
            </a:avLst>
          </a:prstGeom>
          <a:solidFill>
            <a:srgbClr val="FF0000"/>
          </a:solidFill>
          <a:ln w="12700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b="1">
                <a:solidFill>
                  <a:schemeClr val="bg1"/>
                </a:solidFill>
                <a:latin typeface="Franklin Gothic Medium" pitchFamily="34" charset="0"/>
              </a:rPr>
              <a:t>mladim in obratno</a:t>
            </a:r>
            <a:endParaRPr lang="en-US" b="1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 rot="20244753">
            <a:off x="5168852" y="1450272"/>
            <a:ext cx="2015613" cy="663730"/>
          </a:xfrm>
          <a:prstGeom prst="leftRightArrow">
            <a:avLst>
              <a:gd name="adj1" fmla="val 50000"/>
              <a:gd name="adj2" fmla="val 47298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b="1" dirty="0">
                <a:solidFill>
                  <a:schemeClr val="bg1"/>
                </a:solidFill>
                <a:latin typeface="Franklin Gothic Medium" pitchFamily="34" charset="0"/>
              </a:rPr>
              <a:t>medsebojno</a:t>
            </a:r>
            <a:endParaRPr lang="en-US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4" name="AutoShape 37"/>
          <p:cNvSpPr>
            <a:spLocks noChangeArrowheads="1"/>
          </p:cNvSpPr>
          <p:nvPr/>
        </p:nvSpPr>
        <p:spPr bwMode="auto">
          <a:xfrm>
            <a:off x="7956376" y="2009741"/>
            <a:ext cx="576262" cy="3600450"/>
          </a:xfrm>
          <a:prstGeom prst="upDownArrow">
            <a:avLst>
              <a:gd name="adj1" fmla="val 50000"/>
              <a:gd name="adj2" fmla="val 124959"/>
            </a:avLst>
          </a:prstGeom>
          <a:gradFill rotWithShape="1">
            <a:gsLst>
              <a:gs pos="0">
                <a:srgbClr val="0000FF"/>
              </a:gs>
              <a:gs pos="50000">
                <a:srgbClr val="000076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D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E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J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A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V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N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O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S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T</a:t>
            </a:r>
          </a:p>
          <a:p>
            <a:pPr algn="ctr"/>
            <a:r>
              <a:rPr lang="sl-SI" dirty="0">
                <a:solidFill>
                  <a:schemeClr val="bg1"/>
                </a:solidFill>
                <a:latin typeface="Franklin Gothic Medium" pitchFamily="34" charset="0"/>
              </a:rPr>
              <a:t>I</a:t>
            </a:r>
            <a:endParaRPr lang="en-US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35150" y="2637259"/>
            <a:ext cx="46926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19672" y="5118314"/>
            <a:ext cx="579712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5"/>
          <p:cNvCxnSpPr/>
          <p:nvPr/>
        </p:nvCxnSpPr>
        <p:spPr>
          <a:xfrm>
            <a:off x="1619672" y="4868863"/>
            <a:ext cx="57606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ovezovalnik 25"/>
          <p:cNvCxnSpPr/>
          <p:nvPr/>
        </p:nvCxnSpPr>
        <p:spPr>
          <a:xfrm>
            <a:off x="1848896" y="2924969"/>
            <a:ext cx="4341508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95736" y="1340917"/>
            <a:ext cx="1368152" cy="431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accent2">
                    <a:lumMod val="75000"/>
                  </a:schemeClr>
                </a:solidFill>
              </a:rPr>
              <a:t>2010</a:t>
            </a:r>
            <a:endParaRPr lang="sl-SI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23728" y="2913829"/>
            <a:ext cx="0" cy="2193345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310281" y="2637259"/>
            <a:ext cx="0" cy="2231604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39552" y="1340917"/>
            <a:ext cx="1656184" cy="9359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Aktivno prebivalstvo</a:t>
            </a:r>
          </a:p>
          <a:p>
            <a:pPr algn="ctr"/>
            <a:r>
              <a:rPr lang="sl-SI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svet</a:t>
            </a:r>
            <a:endParaRPr lang="sl-SI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940425" y="3932908"/>
            <a:ext cx="1656184" cy="9359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Aktivno prebivalstvo novo (EU. SI</a:t>
            </a:r>
            <a:r>
              <a:rPr lang="sl-SI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</p:txBody>
      </p:sp>
      <p:sp>
        <p:nvSpPr>
          <p:cNvPr id="29" name="Down Arrow 28"/>
          <p:cNvSpPr/>
          <p:nvPr/>
        </p:nvSpPr>
        <p:spPr>
          <a:xfrm rot="5400000">
            <a:off x="5490349" y="4094903"/>
            <a:ext cx="323888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0" name="Left-Up Arrow 29"/>
          <p:cNvSpPr/>
          <p:nvPr/>
        </p:nvSpPr>
        <p:spPr>
          <a:xfrm rot="5400000">
            <a:off x="1039290" y="2625524"/>
            <a:ext cx="1591720" cy="576610"/>
          </a:xfrm>
          <a:prstGeom prst="leftUpArrow">
            <a:avLst>
              <a:gd name="adj1" fmla="val 25000"/>
              <a:gd name="adj2" fmla="val 2440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840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33375"/>
            <a:ext cx="7772400" cy="358775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Starostna odvisnost Slovenije danes in v prihodnosti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836613"/>
            <a:ext cx="59039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04025" y="765175"/>
            <a:ext cx="1944688" cy="51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rgbClr val="C00000"/>
                </a:solidFill>
              </a:rPr>
              <a:t>Koeficient starostne odvisnosti starih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dirty="0">
                <a:solidFill>
                  <a:srgbClr val="C00000"/>
                </a:solidFill>
              </a:rPr>
              <a:t>V 2010  že 23.8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dirty="0">
                <a:solidFill>
                  <a:srgbClr val="C00000"/>
                </a:solidFill>
              </a:rPr>
              <a:t>v 2060  57.6</a:t>
            </a:r>
            <a:r>
              <a:rPr lang="sl-SI" dirty="0">
                <a:solidFill>
                  <a:srgbClr val="C00000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chemeClr val="accent2">
                    <a:lumMod val="50000"/>
                  </a:schemeClr>
                </a:solidFill>
              </a:rPr>
              <a:t>Nekatere  občine so glede </a:t>
            </a:r>
            <a:r>
              <a:rPr lang="sl-SI" dirty="0" err="1">
                <a:solidFill>
                  <a:schemeClr val="accent2">
                    <a:lumMod val="50000"/>
                  </a:schemeClr>
                </a:solidFill>
              </a:rPr>
              <a:t>KstOS</a:t>
            </a:r>
            <a:r>
              <a:rPr lang="sl-SI" dirty="0">
                <a:solidFill>
                  <a:schemeClr val="accent2">
                    <a:lumMod val="50000"/>
                  </a:schemeClr>
                </a:solidFill>
              </a:rPr>
              <a:t> že v letu 2025.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chemeClr val="accent5">
                    <a:lumMod val="50000"/>
                  </a:schemeClr>
                </a:solidFill>
              </a:rPr>
              <a:t>Ali so tam stanovanja in nepremičnine bistveno cenejše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chemeClr val="accent5">
                    <a:lumMod val="50000"/>
                  </a:schemeClr>
                </a:solidFill>
              </a:rPr>
              <a:t>kot drugje?</a:t>
            </a:r>
          </a:p>
        </p:txBody>
      </p:sp>
      <p:sp>
        <p:nvSpPr>
          <p:cNvPr id="5" name="Rectangle 4"/>
          <p:cNvSpPr/>
          <p:nvPr/>
        </p:nvSpPr>
        <p:spPr>
          <a:xfrm>
            <a:off x="900113" y="5157788"/>
            <a:ext cx="5976937" cy="93503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400" b="1" dirty="0">
                <a:solidFill>
                  <a:schemeClr val="tx2">
                    <a:lumMod val="75000"/>
                  </a:schemeClr>
                </a:solidFill>
              </a:rPr>
              <a:t>Koeficient starostne odvisnosti starih je razmerje med številom prebivalcev, starejših od 64 let, glede na število prebivalcev, starih od 15 do 64 let, (aktivno prebivalstvo) pomnoženo s 100.  Ta skupina prebivalcev (65+) naj bi uporabljala svoja prihranjena premoženja in jih prodajala.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088" y="1125538"/>
            <a:ext cx="4752975" cy="287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400" b="1" dirty="0"/>
              <a:t>Koeficient starostne odvisnosti starih, Slovenija, občine 2009</a:t>
            </a:r>
          </a:p>
        </p:txBody>
      </p:sp>
      <p:sp>
        <p:nvSpPr>
          <p:cNvPr id="7" name="Down Arrow 6"/>
          <p:cNvSpPr/>
          <p:nvPr/>
        </p:nvSpPr>
        <p:spPr>
          <a:xfrm>
            <a:off x="2484438" y="1916113"/>
            <a:ext cx="215900" cy="936625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432048"/>
          </a:xfrm>
        </p:spPr>
        <p:txBody>
          <a:bodyPr>
            <a:noAutofit/>
          </a:bodyPr>
          <a:lstStyle/>
          <a:p>
            <a:r>
              <a:rPr lang="sl-SI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Resolucija o nacionalnem programu socialnega varstva za obdobje  2013- 2020</a:t>
            </a:r>
            <a:endParaRPr lang="sl-SI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620688"/>
            <a:ext cx="8064896" cy="597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rgbClr val="660033"/>
                </a:solidFill>
              </a:rPr>
              <a:t>Citat:</a:t>
            </a:r>
          </a:p>
          <a:p>
            <a:r>
              <a:rPr lang="sl-SI" b="1" dirty="0" smtClean="0">
                <a:solidFill>
                  <a:srgbClr val="660033"/>
                </a:solidFill>
              </a:rPr>
              <a:t>Z</a:t>
            </a:r>
            <a:r>
              <a:rPr lang="sl-SI" dirty="0" smtClean="0">
                <a:solidFill>
                  <a:srgbClr val="660033"/>
                </a:solidFill>
              </a:rPr>
              <a:t>a </a:t>
            </a:r>
            <a:r>
              <a:rPr lang="sl-SI" b="1" dirty="0">
                <a:solidFill>
                  <a:srgbClr val="660033"/>
                </a:solidFill>
              </a:rPr>
              <a:t>spremljanje uresničevanja in oceno doseganja</a:t>
            </a:r>
            <a:r>
              <a:rPr lang="sl-SI" dirty="0">
                <a:solidFill>
                  <a:srgbClr val="660033"/>
                </a:solidFill>
              </a:rPr>
              <a:t> </a:t>
            </a:r>
            <a:r>
              <a:rPr lang="sl-SI" b="1" dirty="0">
                <a:solidFill>
                  <a:srgbClr val="660033"/>
                </a:solidFill>
              </a:rPr>
              <a:t>vsakega od treh ključnih ciljev</a:t>
            </a:r>
            <a:r>
              <a:rPr lang="sl-SI" dirty="0">
                <a:solidFill>
                  <a:srgbClr val="660033"/>
                </a:solidFill>
              </a:rPr>
              <a:t> </a:t>
            </a:r>
            <a:r>
              <a:rPr lang="sl-SI" b="1" dirty="0">
                <a:solidFill>
                  <a:srgbClr val="660033"/>
                </a:solidFill>
              </a:rPr>
              <a:t>je določen po en kazalnik in njegova ciljna vrednost do leta 2020. </a:t>
            </a:r>
            <a:r>
              <a:rPr lang="sl-SI" dirty="0">
                <a:solidFill>
                  <a:srgbClr val="660033"/>
                </a:solidFill>
              </a:rPr>
              <a:t>Kazalniki in njihove ciljne vrednosti do leta 2020 so naslednji</a:t>
            </a:r>
            <a:r>
              <a:rPr lang="sl-SI" dirty="0" smtClean="0">
                <a:solidFill>
                  <a:srgbClr val="660033"/>
                </a:solidFill>
              </a:rPr>
              <a:t>:</a:t>
            </a:r>
          </a:p>
          <a:p>
            <a:pPr lvl="0">
              <a:lnSpc>
                <a:spcPts val="2300"/>
              </a:lnSpc>
              <a:spcBef>
                <a:spcPts val="600"/>
              </a:spcBef>
            </a:pPr>
            <a:r>
              <a:rPr lang="sl-SI" b="1" dirty="0" smtClean="0">
                <a:solidFill>
                  <a:srgbClr val="660033"/>
                </a:solidFill>
              </a:rPr>
              <a:t>Število </a:t>
            </a:r>
            <a:r>
              <a:rPr lang="sl-SI" b="1" dirty="0">
                <a:solidFill>
                  <a:srgbClr val="660033"/>
                </a:solidFill>
              </a:rPr>
              <a:t>oseb, ki živijo v tveganju revščine ali socialne izključenosti</a:t>
            </a:r>
            <a:r>
              <a:rPr lang="sl-SI" dirty="0">
                <a:solidFill>
                  <a:srgbClr val="660033"/>
                </a:solidFill>
              </a:rPr>
              <a:t>. Kazalnik je sestavljen tako, da zajema osebe, ki so pod nacionalno mejo tveganja revščine in/ali so resno materialno prikrajšane (vsaj po 4 od 9 elementov prikrajšanosti) in/ali živijo v gospodinjstvih z zelo nizko delovno intenzivnostjo. </a:t>
            </a:r>
            <a:r>
              <a:rPr lang="sl-SI" dirty="0" smtClean="0">
                <a:solidFill>
                  <a:srgbClr val="660033"/>
                </a:solidFill>
              </a:rPr>
              <a:t> </a:t>
            </a:r>
          </a:p>
          <a:p>
            <a:pPr lvl="0">
              <a:lnSpc>
                <a:spcPts val="2300"/>
              </a:lnSpc>
              <a:spcBef>
                <a:spcPts val="600"/>
              </a:spcBef>
            </a:pPr>
            <a:r>
              <a:rPr lang="sl-SI" dirty="0" smtClean="0">
                <a:solidFill>
                  <a:srgbClr val="660033"/>
                </a:solidFill>
              </a:rPr>
              <a:t>Kazalnik </a:t>
            </a:r>
            <a:r>
              <a:rPr lang="sl-SI" dirty="0">
                <a:solidFill>
                  <a:srgbClr val="660033"/>
                </a:solidFill>
              </a:rPr>
              <a:t>spremlja in objavlja SURS in EUROSTAT. </a:t>
            </a:r>
            <a:r>
              <a:rPr lang="sl-SI" dirty="0" smtClean="0">
                <a:solidFill>
                  <a:srgbClr val="660033"/>
                </a:solidFill>
              </a:rPr>
              <a:t> Leta </a:t>
            </a:r>
            <a:r>
              <a:rPr lang="sl-SI" dirty="0">
                <a:solidFill>
                  <a:srgbClr val="660033"/>
                </a:solidFill>
              </a:rPr>
              <a:t>2008 je bilo v Sloveniji 361.000 oseb (ali 18,5 % populacije) s tveganjem revščine ali socialne izključenosti, leta 2009 339.000 takih oseb (17,1 % populacije), leta 2010 je njihovo število naraslo na 366.000 oseb (18,3 % populacije), v letu 2011 pa že na 386.000 oseb (kar predstavlja 19,3 % populacije). </a:t>
            </a:r>
            <a:endParaRPr lang="sl-SI" dirty="0" smtClean="0">
              <a:solidFill>
                <a:srgbClr val="660033"/>
              </a:solidFill>
            </a:endParaRPr>
          </a:p>
          <a:p>
            <a:pPr lvl="0">
              <a:lnSpc>
                <a:spcPts val="2300"/>
              </a:lnSpc>
              <a:spcBef>
                <a:spcPts val="600"/>
              </a:spcBef>
            </a:pPr>
            <a:r>
              <a:rPr lang="sl-SI" dirty="0" smtClean="0">
                <a:solidFill>
                  <a:srgbClr val="660033"/>
                </a:solidFill>
              </a:rPr>
              <a:t>Ciljna </a:t>
            </a:r>
            <a:r>
              <a:rPr lang="sl-SI" dirty="0">
                <a:solidFill>
                  <a:srgbClr val="660033"/>
                </a:solidFill>
              </a:rPr>
              <a:t>vrednost kazalnika do leta 2020 je doseči </a:t>
            </a:r>
            <a:r>
              <a:rPr lang="sl-SI" b="1" dirty="0">
                <a:solidFill>
                  <a:srgbClr val="660033"/>
                </a:solidFill>
              </a:rPr>
              <a:t>zmanjšanje števila oseb, ki živijo v tveganju revščine ali socialne izključenosti, za 40.000 oseb glede na vrednost kazalnika iz leta 2008</a:t>
            </a:r>
            <a:r>
              <a:rPr lang="sl-SI" dirty="0">
                <a:solidFill>
                  <a:srgbClr val="660033"/>
                </a:solidFill>
              </a:rPr>
              <a:t>, </a:t>
            </a:r>
            <a:r>
              <a:rPr lang="sl-SI" b="1" dirty="0">
                <a:solidFill>
                  <a:srgbClr val="660033"/>
                </a:solidFill>
              </a:rPr>
              <a:t>torej zmanjšati število oseb, ki živijo v tveganju revščine ali socialne izključenosti na 321.000 oseb (ali manj). </a:t>
            </a:r>
            <a:endParaRPr lang="sl-SI" b="1" dirty="0" smtClean="0">
              <a:solidFill>
                <a:srgbClr val="660033"/>
              </a:solidFill>
            </a:endParaRPr>
          </a:p>
          <a:p>
            <a:pPr lvl="0">
              <a:lnSpc>
                <a:spcPts val="2300"/>
              </a:lnSpc>
              <a:spcBef>
                <a:spcPts val="600"/>
              </a:spcBef>
            </a:pPr>
            <a:r>
              <a:rPr lang="sl-SI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Ali vemo kako se bo premikala dohodkovna mediana,  ki je temelj razvrščanja ? </a:t>
            </a:r>
            <a:endParaRPr lang="sl-SI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6525344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rmAutofit/>
          </a:bodyPr>
          <a:lstStyle/>
          <a:p>
            <a:r>
              <a:rPr lang="sl-SI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Ukrepi in obeti socialne politike v letu  2005  (1)</a:t>
            </a:r>
            <a:endParaRPr lang="sl-SI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908720"/>
            <a:ext cx="8280920" cy="50405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  <a:spcBef>
                <a:spcPts val="600"/>
              </a:spcBef>
            </a:pP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 </a:t>
            </a:r>
            <a:r>
              <a:rPr lang="sl-SI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2005 je tedanja vlada sprejela okrog 60 ukrepov na področju socialne politike izberemo najvažnejše</a:t>
            </a:r>
            <a:r>
              <a:rPr lang="sl-SI" i="1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ts val="2300"/>
              </a:lnSpc>
              <a:spcBef>
                <a:spcPts val="600"/>
              </a:spcBef>
            </a:pPr>
            <a:r>
              <a:rPr lang="sl-SI" b="1" i="1" dirty="0">
                <a:ln w="127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Pravičnejši in bolj motivacijski sistem socialnih transferjev 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55: Poenotenje elementov, ki vplivajo na odločitev o socialnih pravicah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56: Poenotenje valorizacijskih mehanizmov za transferje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57: Določitev in poenotenje zgornje meje nadomestil 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58: Vzpostavitev enovitega sistema dolgotrajne oskrbe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59: Ukrepi za povečanje možnosti za aktivnost in preprečevanje pasti brezposelnosti in neaktivnosti</a:t>
            </a:r>
          </a:p>
          <a:p>
            <a:pPr marL="285750" indent="-28575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sl-SI" i="1" dirty="0">
                <a:solidFill>
                  <a:srgbClr val="660033"/>
                </a:solidFill>
              </a:rPr>
              <a:t>Ukrep 60: Sprememba meril in pogojev za upravičenost do nekaterih socialnih pravic s ciljem stimuliranja dela</a:t>
            </a:r>
          </a:p>
          <a:p>
            <a:pPr>
              <a:lnSpc>
                <a:spcPts val="2300"/>
              </a:lnSpc>
              <a:spcBef>
                <a:spcPts val="600"/>
              </a:spcBef>
            </a:pP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Citat: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 </a:t>
            </a:r>
            <a:r>
              <a:rPr lang="sl-SI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 za žrtvovanje socialne države ali krčenje pravic, marveč za oblikovanje bolj pravične in dolgoročno vzdržne socialne države, ki bo hkrati ljudi motivirala k večji aktivnosti</a:t>
            </a:r>
            <a:r>
              <a:rPr lang="sl-SI" i="1" dirty="0" smtClean="0"/>
              <a:t>.. </a:t>
            </a:r>
            <a:endParaRPr lang="sl-SI" i="1" dirty="0"/>
          </a:p>
          <a:p>
            <a:pPr>
              <a:lnSpc>
                <a:spcPts val="2300"/>
              </a:lnSpc>
            </a:pPr>
            <a:endParaRPr lang="sl-SI" i="1" dirty="0"/>
          </a:p>
        </p:txBody>
      </p:sp>
      <p:sp>
        <p:nvSpPr>
          <p:cNvPr id="4" name="Rectangle 3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l-SI" sz="1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Ukrepi in obeti socialne politike v letu  2005 </a:t>
            </a:r>
            <a:r>
              <a:rPr lang="sl-SI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(2)</a:t>
            </a:r>
            <a:endParaRPr lang="sl-SI" sz="1800" dirty="0"/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i="1" dirty="0" smtClean="0"/>
              <a:t>Citat :nadaljevanje</a:t>
            </a:r>
          </a:p>
          <a:p>
            <a:endParaRPr lang="sl-SI" i="1" dirty="0" smtClean="0"/>
          </a:p>
          <a:p>
            <a:r>
              <a:rPr lang="sl-SI" i="1" dirty="0" smtClean="0">
                <a:solidFill>
                  <a:srgbClr val="660033"/>
                </a:solidFill>
              </a:rPr>
              <a:t>Preglednejši </a:t>
            </a:r>
            <a:r>
              <a:rPr lang="sl-SI" i="1" dirty="0">
                <a:solidFill>
                  <a:srgbClr val="660033"/>
                </a:solidFill>
              </a:rPr>
              <a:t>in enostavnejši sistem socialnih transferjev bo omogočil, da bodo pomoč dobili tisti, ki so je res potrebni, preprečiti pa je nujno danes pogosto izkoriščanje in zlorabe sistema socialnih pomoči. </a:t>
            </a:r>
          </a:p>
          <a:p>
            <a:endParaRPr lang="sl-SI" i="1" dirty="0" smtClean="0">
              <a:solidFill>
                <a:srgbClr val="660033"/>
              </a:solidFill>
            </a:endParaRPr>
          </a:p>
          <a:p>
            <a:r>
              <a:rPr lang="sl-SI" i="1" dirty="0" smtClean="0">
                <a:solidFill>
                  <a:srgbClr val="660033"/>
                </a:solidFill>
              </a:rPr>
              <a:t>Z </a:t>
            </a:r>
            <a:r>
              <a:rPr lang="sl-SI" i="1" dirty="0">
                <a:solidFill>
                  <a:srgbClr val="660033"/>
                </a:solidFill>
              </a:rPr>
              <a:t>namenom doseči te cilje je predvideno, da bi </a:t>
            </a:r>
            <a:r>
              <a:rPr lang="sl-SI" b="1" i="1" dirty="0">
                <a:solidFill>
                  <a:srgbClr val="660033"/>
                </a:solidFill>
              </a:rPr>
              <a:t>povezali vse evidence in informacijske sisteme </a:t>
            </a:r>
            <a:r>
              <a:rPr lang="sl-SI" i="1" dirty="0">
                <a:solidFill>
                  <a:srgbClr val="660033"/>
                </a:solidFill>
              </a:rPr>
              <a:t>o različnih socialnih pravicah, </a:t>
            </a:r>
            <a:r>
              <a:rPr lang="sl-SI" b="1" i="1" dirty="0">
                <a:solidFill>
                  <a:srgbClr val="660033"/>
                </a:solidFill>
              </a:rPr>
              <a:t>vzpostavili eno mesto za odločanje </a:t>
            </a:r>
            <a:r>
              <a:rPr lang="sl-SI" i="1" dirty="0">
                <a:solidFill>
                  <a:srgbClr val="660033"/>
                </a:solidFill>
              </a:rPr>
              <a:t>o vseh tistih </a:t>
            </a:r>
            <a:r>
              <a:rPr lang="sl-SI" i="1" dirty="0" smtClean="0">
                <a:solidFill>
                  <a:srgbClr val="660033"/>
                </a:solidFill>
              </a:rPr>
              <a:t>pravicah, </a:t>
            </a:r>
            <a:r>
              <a:rPr lang="sl-SI" i="1" dirty="0">
                <a:solidFill>
                  <a:srgbClr val="660033"/>
                </a:solidFill>
              </a:rPr>
              <a:t>ki so povezane z ugotavljanjem dohodkovnega položaja posameznika in njegove družine </a:t>
            </a:r>
            <a:r>
              <a:rPr lang="sl-SI" b="1" i="1" dirty="0">
                <a:solidFill>
                  <a:srgbClr val="660033"/>
                </a:solidFill>
              </a:rPr>
              <a:t>, poenotili različne elemente sistema </a:t>
            </a:r>
            <a:r>
              <a:rPr lang="sl-SI" i="1" dirty="0">
                <a:solidFill>
                  <a:srgbClr val="660033"/>
                </a:solidFill>
              </a:rPr>
              <a:t>, ki so pomembni za odločanje o pravicah in njihovo valorizacijo, </a:t>
            </a:r>
            <a:r>
              <a:rPr lang="sl-SI" b="1" i="1" dirty="0">
                <a:solidFill>
                  <a:srgbClr val="660033"/>
                </a:solidFill>
              </a:rPr>
              <a:t>vzpostavili več motivacijskih mehanizmov </a:t>
            </a:r>
            <a:r>
              <a:rPr lang="sl-SI" i="1" dirty="0">
                <a:solidFill>
                  <a:srgbClr val="660033"/>
                </a:solidFill>
              </a:rPr>
              <a:t>in temu prilagodili tudi cenzuse in samo višino nekaterih pravic. </a:t>
            </a:r>
          </a:p>
          <a:p>
            <a:r>
              <a:rPr lang="sl-SI" i="1" dirty="0"/>
              <a:t> </a:t>
            </a:r>
          </a:p>
          <a:p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</a:t>
            </a:r>
            <a:r>
              <a:rPr lang="pl-PL" b="1" i="1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 </a:t>
            </a:r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 </a:t>
            </a:r>
            <a:r>
              <a:rPr lang="pl-PL" b="1" i="1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uresničilo v </a:t>
            </a:r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delu, ki zadeva upravičence do socilnih pomoči. </a:t>
            </a:r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Čestitamo!</a:t>
            </a:r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Model potrebnih podatkov je tem določen. </a:t>
            </a:r>
            <a:r>
              <a:rPr lang="pl-PL" b="1" i="1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Kaj je s tistimi, ki bodo jutri vstopili v sistem urejenje socialnih pomočli in tistimi ki so izstopili.  Kako je s statistiko?</a:t>
            </a:r>
            <a:endParaRPr lang="sl-SI" b="1" i="1" dirty="0">
              <a:ln w="952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pl-PL" b="1" i="1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endParaRPr lang="sl-SI" b="1" i="1" dirty="0">
              <a:ln w="952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sl-SI" sz="1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Malo</a:t>
            </a:r>
            <a:r>
              <a:rPr lang="sl-SI" sz="1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l-SI" sz="1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zgodovine </a:t>
            </a:r>
            <a:endParaRPr lang="sl-SI" sz="1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764704"/>
            <a:ext cx="8496944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22. januarja 2010  smo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na seji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Sveta za solidarno sožitje generacij (SzSSG)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med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drugim govorili  o oskrbi s  podatki in formalnih pripravah za nov  strateški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dokument, sedaj ga imamo.   Ugotovili smo :</a:t>
            </a:r>
          </a:p>
          <a:p>
            <a:endParaRPr lang="sl-SI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Da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je že med raziskovalnimi enotami, ki so plačane  iz javnih sredstev za spremljanje in analiziranje razvoja na področju socialnega varstva ni delitve dela ali koordinacije.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Tudi uradna statisika ni uporabljen za strokovno koordinacijo.</a:t>
            </a:r>
          </a:p>
          <a:p>
            <a:endParaRPr lang="sl-SI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januarju 2013 je položaj podoben, poleg statističnih raziskovanj imamo narejenih nekaj nepovezanih  in slabo utemeljenih anket, o povezovanjih analitikov še vedno samo govorimo. Uredba vlade iz leta 2007  še vedno velja, Letni program statističnih raziskovanj tudi. </a:t>
            </a:r>
          </a:p>
          <a:p>
            <a:endParaRPr lang="sl-SI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Področje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, kjer je potrebno sodelovanje razumemo tako kot ga definira državna socialna politika (in statistika), ki na osnovi mednarodnih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standardov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klasificira dejavnosti in jih uradno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izkazuje.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Statiska  je svetovno javno dobro,  posebej pomemben za to področje je SILC in tudi osnova z vropske socialne politike. </a:t>
            </a:r>
            <a:endParaRPr lang="sl-SI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l-SI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Novo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je, da je  slovenska verzija projekta SHARE predstavljena in dana na razpolago raziskovalcem in analitikom.(22. januar 2013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).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Nov poziv k koordinaciji koordinirane uporabe</a:t>
            </a:r>
            <a:endParaRPr lang="sl-SI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sl-SI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836712"/>
            <a:ext cx="7632848" cy="5256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sl-SI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sl-SI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Podatkovna asimetrija za starostno kohorto 50+</a:t>
            </a:r>
          </a:p>
          <a:p>
            <a:pPr>
              <a:spcBef>
                <a:spcPts val="600"/>
              </a:spcBef>
            </a:pPr>
            <a:endParaRPr lang="sl-SI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Obstoječi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nabor socialnih statistik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je dokaj neuravnotežen 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ali asimetričen glede na opazovane dele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drugih delov prebivalstva</a:t>
            </a: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Kmalu </a:t>
            </a:r>
            <a:r>
              <a:rPr lang="sl-SI" i="1" dirty="0">
                <a:solidFill>
                  <a:schemeClr val="accent2">
                    <a:lumMod val="50000"/>
                  </a:schemeClr>
                </a:solidFill>
              </a:rPr>
              <a:t>bo tudi v naši državi več kot 50% prebivalcev starejših kot 50 let. Prejemnikov pokojnin </a:t>
            </a: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je že 600 000. 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Pričakovana </a:t>
            </a:r>
            <a:r>
              <a:rPr lang="sl-SI" i="1" dirty="0">
                <a:solidFill>
                  <a:schemeClr val="accent2">
                    <a:lumMod val="50000"/>
                  </a:schemeClr>
                </a:solidFill>
              </a:rPr>
              <a:t>dolžina trajanja življenja (PDTŽ) se nam hitro </a:t>
            </a: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podaljšuje, razmerja se menjajo . 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Starostna odvinost prebivastva (KStOP )se hitro povečuje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i="1" dirty="0" smtClean="0">
                <a:solidFill>
                  <a:schemeClr val="accent2">
                    <a:lumMod val="50000"/>
                  </a:schemeClr>
                </a:solidFill>
              </a:rPr>
              <a:t>Lisbonskem in druge strategije se spreminjajo  (Agenda 2020)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podatkovno  in analitsko asimetrijo skušajo odpraviti za raznimi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novimi statistikami (Resolucija) velikimi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tudi dragimi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neuradnimi in nepovezenimi anketami. Izgubljamo denar in analitski potencil ljudi, ki to počnejo. </a:t>
            </a:r>
            <a:r>
              <a:rPr lang="sl-SI" b="1" i="1" dirty="0" smtClean="0"/>
              <a:t>n </a:t>
            </a:r>
            <a:r>
              <a:rPr lang="sl-SI" b="1" i="1" dirty="0"/>
              <a:t>evidence) in naloge ob pripravi novih razvojnih </a:t>
            </a:r>
            <a:r>
              <a:rPr lang="sl-SI" b="1" i="1" dirty="0" smtClean="0"/>
              <a:t>dokuentov </a:t>
            </a:r>
            <a:r>
              <a:rPr lang="sl-SI" b="1" i="1" dirty="0"/>
              <a:t>za bodočo socialno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>
              <a:lnSpc>
                <a:spcPts val="2000"/>
              </a:lnSpc>
              <a:spcBef>
                <a:spcPts val="500"/>
              </a:spcBef>
            </a:pP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Predlog v 2008 Radenci USODE Banovec Tomaž : Upravljanje </a:t>
            </a:r>
            <a:r>
              <a:rPr lang="sl-SI" b="1" i="1" dirty="0">
                <a:solidFill>
                  <a:schemeClr val="accent2">
                    <a:lumMod val="50000"/>
                  </a:schemeClr>
                </a:solidFill>
              </a:rPr>
              <a:t>staranja oprto na dejstva in </a:t>
            </a:r>
            <a:r>
              <a:rPr lang="sl-SI" b="1" i="1" dirty="0" smtClean="0">
                <a:solidFill>
                  <a:schemeClr val="accent2">
                    <a:lumMod val="50000"/>
                  </a:schemeClr>
                </a:solidFill>
              </a:rPr>
              <a:t>evidence, za pripravo nove socialne politike. </a:t>
            </a:r>
            <a:endParaRPr lang="sl-SI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sl-SI" b="1" i="1" dirty="0" smtClean="0"/>
              <a:t>jnih </a:t>
            </a:r>
            <a:r>
              <a:rPr lang="sl-SI" b="1" i="1" dirty="0"/>
              <a:t>dokumentov za bodočo socialno </a:t>
            </a:r>
            <a:r>
              <a:rPr lang="sl-SI" b="1" i="1" dirty="0" smtClean="0"/>
              <a:t>politiko</a:t>
            </a:r>
            <a:endParaRPr lang="sl-SI" i="1" dirty="0" smtClean="0"/>
          </a:p>
          <a:p>
            <a:r>
              <a:rPr lang="sl-SI" sz="1000" i="1" dirty="0" smtClean="0">
                <a:solidFill>
                  <a:schemeClr val="tx2">
                    <a:lumMod val="50000"/>
                  </a:schemeClr>
                </a:solidFill>
              </a:rPr>
              <a:t>Banovec: </a:t>
            </a:r>
            <a:r>
              <a:rPr lang="sl-SI" sz="1000" b="1" i="1" dirty="0" smtClean="0">
                <a:solidFill>
                  <a:schemeClr val="tx2">
                    <a:lumMod val="50000"/>
                  </a:schemeClr>
                </a:solidFill>
              </a:rPr>
              <a:t>UPRAVLJANJE </a:t>
            </a:r>
            <a:r>
              <a:rPr lang="sl-SI" sz="1000" b="1" i="1" dirty="0">
                <a:solidFill>
                  <a:schemeClr val="tx2">
                    <a:lumMod val="50000"/>
                  </a:schemeClr>
                </a:solidFill>
              </a:rPr>
              <a:t>STARANJA, OPRTO NA IZKAZANA DEJSTVA IN UREJENE TER POVEZANE EVIDENCE IN NAPOVEDANE SPREMEMBE« </a:t>
            </a:r>
            <a:r>
              <a:rPr lang="sl-SI" sz="1000" i="1" dirty="0">
                <a:solidFill>
                  <a:schemeClr val="tx2">
                    <a:lumMod val="50000"/>
                  </a:schemeClr>
                </a:solidFill>
              </a:rPr>
              <a:t>Statistični dnevi 2008, Radenci, november 2008 zbornik, 11 strani</a:t>
            </a:r>
          </a:p>
          <a:p>
            <a:r>
              <a:rPr lang="sl-SI" sz="1000" i="1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sl-SI" i="1" dirty="0"/>
          </a:p>
          <a:p>
            <a:pPr>
              <a:spcBef>
                <a:spcPts val="600"/>
              </a:spcBef>
            </a:pPr>
            <a:endParaRPr lang="sl-SI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sl-SI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49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363272" cy="417512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sl-SI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Izhodišča za ravnanja v prihodnje glede na bivanje</a:t>
            </a:r>
            <a:endParaRPr lang="sl-SI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3850" y="692150"/>
            <a:ext cx="87795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  <a:buFont typeface="Wingdings" pitchFamily="2" charset="2"/>
              <a:buChar char="Ø"/>
            </a:pPr>
            <a:r>
              <a:rPr lang="sl-SI" sz="1600" b="1" i="1" dirty="0">
                <a:solidFill>
                  <a:srgbClr val="3333FF"/>
                </a:solidFill>
                <a:latin typeface="Tahoma" pitchFamily="34" charset="0"/>
                <a:cs typeface="Tahoma" pitchFamily="34" charset="0"/>
              </a:rPr>
              <a:t>Stanovanjske politike do starejših in drugih socialnih skupin so nepopolne in protislovne,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nimamo podatkov, bilanc in ustreznih definicij ali pa jih ne znamo uporabiti.  Prevzemamo resolucije, usmeritve in cilje od drugod (5 % starejših od 65 let naj bo v domovih) pričakovano trajanje življenja v 2020, 2040 ipd.. Za vsak del države pa ne velja ista splošna ugotovitev. </a:t>
            </a:r>
          </a:p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  <a:buFont typeface="Wingdings" pitchFamily="2" charset="2"/>
              <a:buChar char="Ø"/>
            </a:pP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 Torej </a:t>
            </a:r>
            <a:r>
              <a:rPr lang="sl-SI" sz="1600" b="1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potrebujemo strokovne podlage in posebej izkazana dejstva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narejene za posebne primere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(ločeno obravnavane in izkazane občine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ali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regije)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ter prilagojene 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lokalne strategije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 Prednost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imajo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community-based care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rešitve in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sosedska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)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ter </a:t>
            </a:r>
            <a:r>
              <a:rPr lang="sl-SI" sz="1600" i="1" dirty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družinska pomoč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. Po novem  </a:t>
            </a:r>
            <a:r>
              <a:rPr lang="sl-SI" sz="1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sosedenjska </a:t>
            </a: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sblika socilanega varstva.</a:t>
            </a:r>
            <a:endParaRPr lang="sl-SI" sz="1600" i="1" dirty="0">
              <a:solidFill>
                <a:srgbClr val="990033"/>
              </a:solidFill>
              <a:latin typeface="Tahoma" pitchFamily="34" charset="0"/>
              <a:cs typeface="Tahoma" pitchFamily="34" charset="0"/>
            </a:endParaRPr>
          </a:p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  <a:buFont typeface="Wingdings" pitchFamily="2" charset="2"/>
              <a:buChar char="Ø"/>
            </a:pPr>
            <a:r>
              <a:rPr lang="sl-SI" sz="1600" i="1" dirty="0">
                <a:solidFill>
                  <a:srgbClr val="990033"/>
                </a:solidFill>
              </a:rPr>
              <a:t>  </a:t>
            </a:r>
            <a:r>
              <a:rPr lang="sl-SI" i="1" dirty="0">
                <a:solidFill>
                  <a:srgbClr val="990033"/>
                </a:solidFill>
              </a:rPr>
              <a:t>Pretežen sicer </a:t>
            </a:r>
            <a:r>
              <a:rPr lang="sl-SI" b="1" i="1" dirty="0">
                <a:solidFill>
                  <a:srgbClr val="0070C0"/>
                </a:solidFill>
              </a:rPr>
              <a:t>netržni promet s stanovanji  </a:t>
            </a:r>
            <a:r>
              <a:rPr lang="sl-SI" i="1" dirty="0">
                <a:solidFill>
                  <a:srgbClr val="990033"/>
                </a:solidFill>
              </a:rPr>
              <a:t>(preužitkarstvo, dedovanja in </a:t>
            </a:r>
            <a:r>
              <a:rPr lang="sl-SI" i="1" dirty="0" smtClean="0">
                <a:solidFill>
                  <a:srgbClr val="990033"/>
                </a:solidFill>
              </a:rPr>
              <a:t>podobno)  </a:t>
            </a:r>
            <a:r>
              <a:rPr lang="sl-SI" i="1" dirty="0">
                <a:solidFill>
                  <a:srgbClr val="990033"/>
                </a:solidFill>
              </a:rPr>
              <a:t>gre </a:t>
            </a:r>
            <a:r>
              <a:rPr lang="sl-SI" i="1" dirty="0" smtClean="0">
                <a:solidFill>
                  <a:srgbClr val="990033"/>
                </a:solidFill>
              </a:rPr>
              <a:t>neposredno na </a:t>
            </a:r>
            <a:r>
              <a:rPr lang="sl-SI" i="1" dirty="0">
                <a:solidFill>
                  <a:srgbClr val="990033"/>
                </a:solidFill>
              </a:rPr>
              <a:t>potomce </a:t>
            </a:r>
            <a:r>
              <a:rPr lang="sl-SI" i="1" dirty="0" smtClean="0">
                <a:solidFill>
                  <a:srgbClr val="990033"/>
                </a:solidFill>
              </a:rPr>
              <a:t>in druge (2/3), samo </a:t>
            </a:r>
            <a:r>
              <a:rPr lang="sl-SI" i="1" dirty="0">
                <a:solidFill>
                  <a:srgbClr val="990033"/>
                </a:solidFill>
              </a:rPr>
              <a:t>1/3 </a:t>
            </a:r>
            <a:r>
              <a:rPr lang="sl-SI" i="1" dirty="0" smtClean="0">
                <a:solidFill>
                  <a:srgbClr val="990033"/>
                </a:solidFill>
              </a:rPr>
              <a:t>prometa je na zaspanem </a:t>
            </a:r>
            <a:r>
              <a:rPr lang="sl-SI" i="1" dirty="0">
                <a:solidFill>
                  <a:srgbClr val="990033"/>
                </a:solidFill>
              </a:rPr>
              <a:t>trgu z malo transakcijami</a:t>
            </a:r>
            <a:r>
              <a:rPr lang="sl-SI" i="1" dirty="0" smtClean="0">
                <a:solidFill>
                  <a:srgbClr val="990033"/>
                </a:solidFill>
              </a:rPr>
              <a:t>.  </a:t>
            </a:r>
            <a:r>
              <a:rPr lang="sl-SI" i="1" dirty="0">
                <a:solidFill>
                  <a:srgbClr val="990033"/>
                </a:solidFill>
              </a:rPr>
              <a:t>Vedno več dedujejo </a:t>
            </a:r>
            <a:r>
              <a:rPr lang="sl-SI" i="1" dirty="0" smtClean="0">
                <a:solidFill>
                  <a:srgbClr val="990033"/>
                </a:solidFill>
              </a:rPr>
              <a:t>upokojenci po upokojencih. </a:t>
            </a:r>
            <a:r>
              <a:rPr lang="sl-SI" i="1" dirty="0">
                <a:solidFill>
                  <a:srgbClr val="990033"/>
                </a:solidFill>
              </a:rPr>
              <a:t>Dedno pravo je relikt star 200 in več let.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Čakamo </a:t>
            </a:r>
            <a:r>
              <a:rPr lang="sl-SI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nov nacionalni stanovanjski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 do 2022?.   </a:t>
            </a:r>
            <a:endParaRPr lang="sl-SI" b="1" i="1" dirty="0">
              <a:solidFill>
                <a:srgbClr val="FF0000"/>
              </a:solidFill>
            </a:endParaRPr>
          </a:p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  <a:buFont typeface="Wingdings" pitchFamily="2" charset="2"/>
              <a:buChar char="Ø"/>
            </a:pPr>
            <a:r>
              <a:rPr lang="sl-SI" sz="1600" i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Bolje je krepiti  </a:t>
            </a:r>
            <a:r>
              <a:rPr lang="sl-SI" sz="1600" b="1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samostojne stanovanjske </a:t>
            </a:r>
            <a:r>
              <a:rPr lang="sl-SI" sz="16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skupine</a:t>
            </a:r>
            <a:r>
              <a:rPr lang="sl-SI" sz="1600" i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, kar je v obravnavani sredini možno tudi v podpori razširjenih sestavljenih gospodinjstev tudi iz več družin</a:t>
            </a:r>
            <a:r>
              <a:rPr lang="sl-SI" i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sl-SI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Bistveno je  novo in ojačano prostovoljstvo in drugačna ravnanja.</a:t>
            </a:r>
            <a:endParaRPr lang="sl-SI" sz="2000" b="1" i="1" dirty="0">
              <a:solidFill>
                <a:srgbClr val="FF0000"/>
              </a:solidFill>
            </a:endParaRPr>
          </a:p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  <a:buFont typeface="Wingdings" pitchFamily="2" charset="2"/>
              <a:buChar char="Ø"/>
            </a:pPr>
            <a:r>
              <a:rPr lang="sl-SI" sz="1600" i="1" dirty="0" smtClean="0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l-SI" sz="1600" b="1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Ali ne bi oskrbovali stanovalcev in njihovega bivanja (Bewarte Wohnen</a:t>
            </a:r>
            <a:r>
              <a:rPr lang="sl-SI" sz="1600" b="1" i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) in ne kar stanovanj? </a:t>
            </a:r>
          </a:p>
          <a:p>
            <a:pPr marL="0" lvl="2" indent="-285750">
              <a:lnSpc>
                <a:spcPts val="2000"/>
              </a:lnSpc>
              <a:spcBef>
                <a:spcPts val="800"/>
              </a:spcBef>
              <a:buSzPct val="120000"/>
            </a:pPr>
            <a:endParaRPr lang="sl-SI" sz="1600" b="1" i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23528" y="641854"/>
            <a:ext cx="8136904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OECD- </a:t>
            </a:r>
            <a:r>
              <a:rPr lang="sl-SI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Ključne norme in standardi za evalvacijo razvojnega sodelovanja </a:t>
            </a:r>
            <a:endParaRPr lang="sl-SI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</p:txBody>
      </p:sp>
      <p:pic>
        <p:nvPicPr>
          <p:cNvPr id="3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1196752"/>
            <a:ext cx="8480623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avokotnik 4"/>
          <p:cNvSpPr/>
          <p:nvPr/>
        </p:nvSpPr>
        <p:spPr>
          <a:xfrm>
            <a:off x="611560" y="5517232"/>
            <a:ext cx="662473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l-SI" b="1" dirty="0">
                <a:ln w="9004" cap="flat" cmpd="sng" algn="ctr">
                  <a:solidFill>
                    <a:srgbClr val="D73A36"/>
                  </a:solidFill>
                  <a:prstDash val="solid"/>
                  <a:miter lim="0"/>
                </a:ln>
                <a:noFill/>
                <a:effectLst>
                  <a:outerShdw blurRad="25502" dist="23000" dir="7020000" algn="tl">
                    <a:srgbClr val="000000">
                      <a:alpha val="50000"/>
                    </a:srgbClr>
                  </a:outerShdw>
                </a:effectLst>
                <a:ea typeface="Calibri"/>
                <a:cs typeface="Times New Roman"/>
              </a:rPr>
              <a:t>Priporočila za Slovenijo </a:t>
            </a:r>
            <a:r>
              <a:rPr lang="sl-SI" b="1" dirty="0" smtClean="0">
                <a:ln w="9004" cap="flat" cmpd="sng" algn="ctr">
                  <a:solidFill>
                    <a:srgbClr val="D73A36"/>
                  </a:solidFill>
                  <a:prstDash val="solid"/>
                  <a:miter lim="0"/>
                </a:ln>
                <a:noFill/>
                <a:effectLst>
                  <a:outerShdw blurRad="25502" dist="23000" dir="7020000" algn="tl">
                    <a:srgbClr val="000000">
                      <a:alpha val="50000"/>
                    </a:srgbClr>
                  </a:outerShdw>
                </a:effectLst>
                <a:ea typeface="Calibri"/>
                <a:cs typeface="Times New Roman"/>
              </a:rPr>
              <a:t>:  </a:t>
            </a:r>
            <a:r>
              <a:rPr lang="sl-SI" b="1" dirty="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chemeClr val="accent2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 Predlog OECD-ja kako organizuirati koordinacijo razvojnih prizadevanj</a:t>
            </a:r>
            <a:endParaRPr lang="sl-SI" sz="1400" dirty="0">
              <a:solidFill>
                <a:schemeClr val="accent2"/>
              </a:solidFill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6309320"/>
            <a:ext cx="5256584" cy="216024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30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7408" y="889843"/>
            <a:ext cx="7488832" cy="5427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  <a:spcBef>
                <a:spcPts val="400"/>
              </a:spcBef>
            </a:pPr>
            <a:r>
              <a:rPr lang="sl-SI" b="1" i="1" dirty="0" smtClean="0">
                <a:solidFill>
                  <a:srgbClr val="660033"/>
                </a:solidFill>
              </a:rPr>
              <a:t>ZAKON </a:t>
            </a:r>
            <a:r>
              <a:rPr lang="sl-SI" b="1" i="1" dirty="0">
                <a:solidFill>
                  <a:srgbClr val="660033"/>
                </a:solidFill>
              </a:rPr>
              <a:t>O UVELJAVLJANJU PRAVIC IZ JAVNIH </a:t>
            </a:r>
            <a:r>
              <a:rPr lang="sl-SI" b="1" i="1" dirty="0" smtClean="0">
                <a:solidFill>
                  <a:srgbClr val="660033"/>
                </a:solidFill>
              </a:rPr>
              <a:t>SREDSTEV je </a:t>
            </a:r>
            <a:r>
              <a:rPr lang="sl-SI" b="1" i="1" dirty="0">
                <a:solidFill>
                  <a:srgbClr val="660033"/>
                </a:solidFill>
              </a:rPr>
              <a:t>na novo uredil evidence s področja socialnih </a:t>
            </a:r>
            <a:r>
              <a:rPr lang="sl-SI" b="1" i="1" dirty="0" smtClean="0">
                <a:solidFill>
                  <a:srgbClr val="660033"/>
                </a:solidFill>
              </a:rPr>
              <a:t>varnosti (ozek del). Nad </a:t>
            </a:r>
            <a:r>
              <a:rPr lang="sl-SI" b="1" i="1" dirty="0">
                <a:solidFill>
                  <a:srgbClr val="660033"/>
                </a:solidFill>
              </a:rPr>
              <a:t>to bazo so možne razne obdelave povezane z določili </a:t>
            </a:r>
            <a:r>
              <a:rPr lang="sl-SI" b="1" i="1" dirty="0" smtClean="0">
                <a:solidFill>
                  <a:srgbClr val="660033"/>
                </a:solidFill>
              </a:rPr>
              <a:t>vladine Uredbe 2007  in deloma za podporo Resoluciji...Imamo še druge dokaze</a:t>
            </a:r>
            <a:r>
              <a:rPr lang="sl-SI" b="1" i="1" dirty="0">
                <a:solidFill>
                  <a:srgbClr val="660033"/>
                </a:solidFill>
              </a:rPr>
              <a:t>. </a:t>
            </a:r>
            <a:endParaRPr lang="sl-SI" b="1" i="1" dirty="0" smtClean="0">
              <a:solidFill>
                <a:srgbClr val="660033"/>
              </a:solidFill>
            </a:endParaRPr>
          </a:p>
          <a:p>
            <a:pPr>
              <a:lnSpc>
                <a:spcPts val="2200"/>
              </a:lnSpc>
              <a:spcBef>
                <a:spcPts val="400"/>
              </a:spcBef>
            </a:pPr>
            <a:endParaRPr lang="sl-SI" b="1" i="1" dirty="0">
              <a:solidFill>
                <a:srgbClr val="660033"/>
              </a:solidFill>
            </a:endParaRPr>
          </a:p>
          <a:p>
            <a:pPr marL="285750" indent="-285750">
              <a:lnSpc>
                <a:spcPts val="22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sl-SI" b="1" i="1" dirty="0" smtClean="0">
                <a:solidFill>
                  <a:srgbClr val="660033"/>
                </a:solidFill>
              </a:rPr>
              <a:t>V </a:t>
            </a:r>
            <a:r>
              <a:rPr lang="sl-SI" b="1" i="1" dirty="0">
                <a:solidFill>
                  <a:srgbClr val="660033"/>
                </a:solidFill>
              </a:rPr>
              <a:t>letu 2013 je baza že v operativni uporabi samo za tisti del populacije, ki prejema socialne pomoči. Kje je in bo medijana z določanje pragov revščine? </a:t>
            </a:r>
            <a:endParaRPr lang="sl-SI" b="1" i="1" dirty="0" smtClean="0">
              <a:solidFill>
                <a:srgbClr val="660033"/>
              </a:solidFill>
            </a:endParaRPr>
          </a:p>
          <a:p>
            <a:pPr marL="285750" indent="-285750">
              <a:lnSpc>
                <a:spcPts val="22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sl-SI" b="1" i="1" dirty="0" smtClean="0">
                <a:solidFill>
                  <a:srgbClr val="660033"/>
                </a:solidFill>
              </a:rPr>
              <a:t>Socialna </a:t>
            </a:r>
            <a:r>
              <a:rPr lang="sl-SI" b="1" i="1" dirty="0">
                <a:solidFill>
                  <a:srgbClr val="660033"/>
                </a:solidFill>
              </a:rPr>
              <a:t>politika, pa ne zadeva samo takih pomoči potrebnih prebivalcev in njihovih osebnih asociacij (družina gospodinjstvo).  Posebej če po novem veliko gradimo tudi na  preventivi  (RNPSV2013 -2020</a:t>
            </a:r>
          </a:p>
          <a:p>
            <a:pPr marL="285750" indent="-285750">
              <a:lnSpc>
                <a:spcPts val="22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sl-SI" b="1" i="1" dirty="0" smtClean="0">
                <a:solidFill>
                  <a:srgbClr val="660033"/>
                </a:solidFill>
              </a:rPr>
              <a:t>S </a:t>
            </a:r>
            <a:r>
              <a:rPr lang="sl-SI" b="1" i="1" dirty="0">
                <a:solidFill>
                  <a:srgbClr val="660033"/>
                </a:solidFill>
              </a:rPr>
              <a:t>podobnimi sredstvi – povezovanjem vsega administrativno zbiranega deloma še vsebinsko in sintaktično neurejenega, resorno zbiranega in nepovezanega »podatkovja« na ravni prejemnika pomoči ali neke njegove asociacije (družina gospodinjstvo ter podobno</a:t>
            </a:r>
            <a:r>
              <a:rPr lang="sl-SI" b="1" i="1" dirty="0" smtClean="0">
                <a:solidFill>
                  <a:srgbClr val="660033"/>
                </a:solidFill>
              </a:rPr>
              <a:t>) je možno narediti osnove </a:t>
            </a:r>
            <a:r>
              <a:rPr lang="sl-SI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 uporabno dokaj popolno bazo socialnih podatkov, ki bi odpravila tudi omenjeno asimetrijo. </a:t>
            </a:r>
            <a:endParaRPr lang="sl-SI" b="1" i="1" dirty="0" smtClean="0">
              <a:solidFill>
                <a:srgbClr val="FF0000"/>
              </a:solidFill>
            </a:endParaRPr>
          </a:p>
          <a:p>
            <a:pPr>
              <a:lnSpc>
                <a:spcPts val="2200"/>
              </a:lnSpc>
              <a:spcBef>
                <a:spcPts val="400"/>
              </a:spcBef>
            </a:pPr>
            <a:endParaRPr lang="sl-SI" b="1" i="1" dirty="0" smtClean="0">
              <a:solidFill>
                <a:srgbClr val="66003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8064896" cy="485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Mogoče bo uspelo</a:t>
            </a:r>
            <a:endParaRPr lang="sl-SI" sz="2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6470858"/>
            <a:ext cx="5256584" cy="270510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>
                <a:solidFill>
                  <a:srgbClr val="660033"/>
                </a:solidFill>
              </a:rPr>
              <a:t>HELPS Project, Transnational workshop,  26.februar 2013 , Ljubljana</a:t>
            </a:r>
            <a:endParaRPr lang="sl-SI" sz="1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9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1857</Words>
  <Application>Microsoft Office PowerPoint</Application>
  <PresentationFormat>Diaprojekcija na zaslonu (4:3)</PresentationFormat>
  <Paragraphs>208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Office Theme</vt:lpstr>
      <vt:lpstr>Modeli in podatki za splošno socialno politiko  in razne politike socialnneg varstva s posebnim ozirom na bivalne potrebe  posebnih skupin</vt:lpstr>
      <vt:lpstr>Resolucija o nacionalnem programu socialnega varstva za obdobje  2013- 2020</vt:lpstr>
      <vt:lpstr>Ukrepi in obeti socialne politike v letu  2005  (1)</vt:lpstr>
      <vt:lpstr>Ukrepi in obeti socialne politike v letu  2005  (2)</vt:lpstr>
      <vt:lpstr>Malo zgodovine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Demografska prognoza , starostne skupine KstOS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Banovec</dc:creator>
  <cp:lastModifiedBy>Anja</cp:lastModifiedBy>
  <cp:revision>31</cp:revision>
  <dcterms:created xsi:type="dcterms:W3CDTF">2013-02-25T16:42:56Z</dcterms:created>
  <dcterms:modified xsi:type="dcterms:W3CDTF">2013-02-28T10:23:37Z</dcterms:modified>
</cp:coreProperties>
</file>