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70" r:id="rId2"/>
    <p:sldId id="256" r:id="rId3"/>
    <p:sldId id="268" r:id="rId4"/>
    <p:sldId id="269" r:id="rId5"/>
    <p:sldId id="257" r:id="rId6"/>
    <p:sldId id="258" r:id="rId7"/>
    <p:sldId id="265" r:id="rId8"/>
    <p:sldId id="266" r:id="rId9"/>
    <p:sldId id="263" r:id="rId10"/>
    <p:sldId id="267" r:id="rId11"/>
    <p:sldId id="261" r:id="rId12"/>
    <p:sldId id="262" r:id="rId13"/>
    <p:sldId id="264" r:id="rId1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72" y="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F176-8114-4312-861D-4C4168753A5F}" type="datetimeFigureOut">
              <a:rPr lang="sl-SI" smtClean="0"/>
              <a:t>28.2.2013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9158-E97B-456E-945C-A85752941C4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45403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F176-8114-4312-861D-4C4168753A5F}" type="datetimeFigureOut">
              <a:rPr lang="sl-SI" smtClean="0"/>
              <a:t>28.2.2013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9158-E97B-456E-945C-A85752941C4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74470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F176-8114-4312-861D-4C4168753A5F}" type="datetimeFigureOut">
              <a:rPr lang="sl-SI" smtClean="0"/>
              <a:t>28.2.2013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9158-E97B-456E-945C-A85752941C4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99911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F176-8114-4312-861D-4C4168753A5F}" type="datetimeFigureOut">
              <a:rPr lang="sl-SI" smtClean="0"/>
              <a:t>28.2.2013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9158-E97B-456E-945C-A85752941C4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58353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F176-8114-4312-861D-4C4168753A5F}" type="datetimeFigureOut">
              <a:rPr lang="sl-SI" smtClean="0"/>
              <a:t>28.2.2013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9158-E97B-456E-945C-A85752941C4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33453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F176-8114-4312-861D-4C4168753A5F}" type="datetimeFigureOut">
              <a:rPr lang="sl-SI" smtClean="0"/>
              <a:t>28.2.2013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9158-E97B-456E-945C-A85752941C4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97733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F176-8114-4312-861D-4C4168753A5F}" type="datetimeFigureOut">
              <a:rPr lang="sl-SI" smtClean="0"/>
              <a:t>28.2.2013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9158-E97B-456E-945C-A85752941C4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66837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F176-8114-4312-861D-4C4168753A5F}" type="datetimeFigureOut">
              <a:rPr lang="sl-SI" smtClean="0"/>
              <a:t>28.2.2013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9158-E97B-456E-945C-A85752941C4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46137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F176-8114-4312-861D-4C4168753A5F}" type="datetimeFigureOut">
              <a:rPr lang="sl-SI" smtClean="0"/>
              <a:t>28.2.2013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9158-E97B-456E-945C-A85752941C4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69964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F176-8114-4312-861D-4C4168753A5F}" type="datetimeFigureOut">
              <a:rPr lang="sl-SI" smtClean="0"/>
              <a:t>28.2.2013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9158-E97B-456E-945C-A85752941C4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94515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F176-8114-4312-861D-4C4168753A5F}" type="datetimeFigureOut">
              <a:rPr lang="sl-SI" smtClean="0"/>
              <a:t>28.2.2013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9158-E97B-456E-945C-A85752941C4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24131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BF176-8114-4312-861D-4C4168753A5F}" type="datetimeFigureOut">
              <a:rPr lang="sl-SI" smtClean="0"/>
              <a:t>28.2.2013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C9158-E97B-456E-945C-A85752941C4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16843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158137"/>
            <a:ext cx="7772400" cy="1656183"/>
          </a:xfrm>
        </p:spPr>
        <p:txBody>
          <a:bodyPr>
            <a:noAutofit/>
          </a:bodyPr>
          <a:lstStyle/>
          <a:p>
            <a:r>
              <a:rPr lang="sl-SI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Modeli in podatki za splošno socialno politiko </a:t>
            </a:r>
            <a:br>
              <a:rPr lang="sl-SI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l-SI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 razne politike socialnneg varstva</a:t>
            </a:r>
            <a:br>
              <a:rPr lang="sl-SI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l-SI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 posebnim ozirom na bivalne potrebe </a:t>
            </a:r>
            <a:br>
              <a:rPr lang="sl-SI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l-SI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posebnih skupin</a:t>
            </a:r>
            <a:endParaRPr lang="sl-SI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5085184"/>
            <a:ext cx="7478936" cy="2763428"/>
          </a:xfrm>
        </p:spPr>
        <p:txBody>
          <a:bodyPr>
            <a:normAutofit/>
          </a:bodyPr>
          <a:lstStyle/>
          <a:p>
            <a:r>
              <a:rPr lang="sl-SI" sz="1600" b="1" i="1" dirty="0" smtClean="0">
                <a:solidFill>
                  <a:schemeClr val="accent2">
                    <a:lumMod val="75000"/>
                  </a:schemeClr>
                </a:solidFill>
              </a:rPr>
              <a:t>HELPS  </a:t>
            </a:r>
            <a:r>
              <a:rPr lang="sl-SI" sz="1600" b="1" i="1" dirty="0">
                <a:solidFill>
                  <a:schemeClr val="accent2">
                    <a:lumMod val="75000"/>
                  </a:schemeClr>
                </a:solidFill>
              </a:rPr>
              <a:t>(Housing and Home-care for the Elderly and vulnerable people and Local Partnership Strategies in Central European cities »)</a:t>
            </a:r>
          </a:p>
          <a:p>
            <a:r>
              <a:rPr lang="sl-SI" sz="1600" b="1" i="1" dirty="0">
                <a:solidFill>
                  <a:schemeClr val="accent2">
                    <a:lumMod val="75000"/>
                  </a:schemeClr>
                </a:solidFill>
              </a:rPr>
              <a:t>Bivanje in oskrba starjših ljudi in ranjlivih skupin </a:t>
            </a:r>
            <a:r>
              <a:rPr lang="sl-SI" sz="1600" b="1" i="1" dirty="0" smtClean="0">
                <a:solidFill>
                  <a:schemeClr val="accent2">
                    <a:lumMod val="75000"/>
                  </a:schemeClr>
                </a:solidFill>
              </a:rPr>
              <a:t>ter </a:t>
            </a:r>
            <a:r>
              <a:rPr lang="sl-SI" sz="1600" b="1" i="1" dirty="0">
                <a:solidFill>
                  <a:schemeClr val="accent2">
                    <a:lumMod val="75000"/>
                  </a:schemeClr>
                </a:solidFill>
              </a:rPr>
              <a:t>lokalne partnerske startegije v </a:t>
            </a:r>
            <a:r>
              <a:rPr lang="sl-SI" sz="1600" b="1" i="1" dirty="0" smtClean="0">
                <a:solidFill>
                  <a:schemeClr val="accent2">
                    <a:lumMod val="75000"/>
                  </a:schemeClr>
                </a:solidFill>
              </a:rPr>
              <a:t>srednjeevropskih mestih</a:t>
            </a:r>
            <a:endParaRPr lang="sl-SI" sz="4800" b="1" i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sl-SI" sz="6000" b="1" i="1" dirty="0" smtClean="0">
                <a:solidFill>
                  <a:srgbClr val="660033"/>
                </a:solidFill>
              </a:rPr>
              <a:t> </a:t>
            </a:r>
            <a:endParaRPr lang="sl-SI" sz="6000" b="1" i="1" dirty="0">
              <a:solidFill>
                <a:srgbClr val="660033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69440" y="2977090"/>
            <a:ext cx="4804410" cy="102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sl-SI" sz="2000" b="1" dirty="0">
                <a:solidFill>
                  <a:srgbClr val="660033"/>
                </a:solidFill>
              </a:rPr>
              <a:t>Tomaž Banovec</a:t>
            </a:r>
            <a:r>
              <a:rPr lang="sl-SI" b="1" dirty="0">
                <a:solidFill>
                  <a:srgbClr val="660033"/>
                </a:solidFill>
              </a:rPr>
              <a:t>, </a:t>
            </a:r>
          </a:p>
          <a:p>
            <a:pPr lvl="0" algn="ctr">
              <a:spcBef>
                <a:spcPct val="20000"/>
              </a:spcBef>
            </a:pPr>
            <a:r>
              <a:rPr lang="sl-SI" b="1" dirty="0">
                <a:solidFill>
                  <a:srgbClr val="660033"/>
                </a:solidFill>
              </a:rPr>
              <a:t>Strokovni vodje projekta HELPS za Slovenijo</a:t>
            </a:r>
          </a:p>
          <a:p>
            <a:pPr lvl="0" algn="r">
              <a:spcBef>
                <a:spcPct val="20000"/>
              </a:spcBef>
            </a:pPr>
            <a:endParaRPr lang="sl-SI" sz="1600" b="1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4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496973"/>
            <a:ext cx="799288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b="1" dirty="0">
                <a:solidFill>
                  <a:srgbClr val="660033"/>
                </a:solidFill>
              </a:rPr>
              <a:t>Analitik je človek, ki se ukvarja z analizo dogajanj in pojavov v svetu in domačem okolju </a:t>
            </a:r>
            <a:r>
              <a:rPr lang="sl-SI" b="1" dirty="0" smtClean="0">
                <a:solidFill>
                  <a:srgbClr val="660033"/>
                </a:solidFill>
              </a:rPr>
              <a:t>in predvsem za medije, ki  vedno čakajo </a:t>
            </a:r>
            <a:r>
              <a:rPr lang="sl-SI" b="1" dirty="0">
                <a:solidFill>
                  <a:srgbClr val="660033"/>
                </a:solidFill>
              </a:rPr>
              <a:t>na analizo in na analitike</a:t>
            </a:r>
            <a:r>
              <a:rPr lang="sl-SI" b="1" dirty="0" smtClean="0">
                <a:solidFill>
                  <a:srgbClr val="660033"/>
                </a:solidFill>
              </a:rPr>
              <a:t>.</a:t>
            </a:r>
          </a:p>
          <a:p>
            <a:endParaRPr lang="sl-SI" b="1" dirty="0">
              <a:solidFill>
                <a:srgbClr val="660033"/>
              </a:solidFill>
            </a:endParaRPr>
          </a:p>
          <a:p>
            <a:r>
              <a:rPr lang="sl-SI" dirty="0" smtClean="0">
                <a:solidFill>
                  <a:srgbClr val="660033"/>
                </a:solidFill>
              </a:rPr>
              <a:t>Analitik na </a:t>
            </a:r>
            <a:r>
              <a:rPr lang="sl-SI" dirty="0">
                <a:solidFill>
                  <a:srgbClr val="660033"/>
                </a:solidFill>
              </a:rPr>
              <a:t>osnovi novih </a:t>
            </a:r>
            <a:r>
              <a:rPr lang="sl-SI" dirty="0" smtClean="0">
                <a:solidFill>
                  <a:srgbClr val="660033"/>
                </a:solidFill>
              </a:rPr>
              <a:t>in starih podatkov </a:t>
            </a:r>
            <a:r>
              <a:rPr lang="sl-SI" dirty="0">
                <a:solidFill>
                  <a:srgbClr val="660033"/>
                </a:solidFill>
              </a:rPr>
              <a:t>oblikuje </a:t>
            </a:r>
            <a:r>
              <a:rPr lang="sl-SI" dirty="0" smtClean="0">
                <a:solidFill>
                  <a:srgbClr val="660033"/>
                </a:solidFill>
              </a:rPr>
              <a:t>novo </a:t>
            </a:r>
            <a:r>
              <a:rPr lang="sl-SI" dirty="0">
                <a:solidFill>
                  <a:srgbClr val="660033"/>
                </a:solidFill>
              </a:rPr>
              <a:t>mnenje skladno  </a:t>
            </a:r>
            <a:r>
              <a:rPr lang="sl-SI" dirty="0" smtClean="0">
                <a:solidFill>
                  <a:srgbClr val="660033"/>
                </a:solidFill>
              </a:rPr>
              <a:t>s svojimi prejšnjimi izjavami,  drugimi analitiki in </a:t>
            </a:r>
            <a:r>
              <a:rPr lang="sl-SI" dirty="0">
                <a:solidFill>
                  <a:srgbClr val="660033"/>
                </a:solidFill>
              </a:rPr>
              <a:t>strokovnjaki in </a:t>
            </a:r>
            <a:r>
              <a:rPr lang="sl-SI" dirty="0" smtClean="0">
                <a:solidFill>
                  <a:srgbClr val="660033"/>
                </a:solidFill>
              </a:rPr>
              <a:t>predvsem z mediji in njihovmi pričakovanji.  </a:t>
            </a:r>
            <a:r>
              <a:rPr lang="sl-SI" dirty="0">
                <a:solidFill>
                  <a:srgbClr val="660033"/>
                </a:solidFill>
              </a:rPr>
              <a:t>To naredi </a:t>
            </a:r>
            <a:r>
              <a:rPr lang="sl-SI" dirty="0" smtClean="0">
                <a:solidFill>
                  <a:srgbClr val="660033"/>
                </a:solidFill>
              </a:rPr>
              <a:t>tako</a:t>
            </a:r>
            <a:r>
              <a:rPr lang="sl-SI" dirty="0">
                <a:solidFill>
                  <a:srgbClr val="660033"/>
                </a:solidFill>
              </a:rPr>
              <a:t>, da ga bodo prihodnjič spet vprašali za mnenje. </a:t>
            </a:r>
            <a:r>
              <a:rPr lang="sl-SI" dirty="0" smtClean="0">
                <a:solidFill>
                  <a:srgbClr val="660033"/>
                </a:solidFill>
              </a:rPr>
              <a:t>Najboljše </a:t>
            </a:r>
            <a:r>
              <a:rPr lang="sl-SI" dirty="0">
                <a:solidFill>
                  <a:srgbClr val="660033"/>
                </a:solidFill>
              </a:rPr>
              <a:t>je prilagajanje izjav ob mesečnem objavljanju </a:t>
            </a:r>
            <a:r>
              <a:rPr lang="sl-SI" dirty="0" smtClean="0">
                <a:solidFill>
                  <a:srgbClr val="660033"/>
                </a:solidFill>
              </a:rPr>
              <a:t>rasti  </a:t>
            </a:r>
            <a:r>
              <a:rPr lang="sl-SI" dirty="0">
                <a:solidFill>
                  <a:srgbClr val="660033"/>
                </a:solidFill>
              </a:rPr>
              <a:t>cen življenjskih potrebščin, </a:t>
            </a:r>
            <a:r>
              <a:rPr lang="sl-SI" dirty="0" smtClean="0">
                <a:solidFill>
                  <a:srgbClr val="660033"/>
                </a:solidFill>
              </a:rPr>
              <a:t>nafte in ekonomske rasti.  Cene </a:t>
            </a:r>
            <a:r>
              <a:rPr lang="sl-SI" dirty="0">
                <a:solidFill>
                  <a:srgbClr val="660033"/>
                </a:solidFill>
              </a:rPr>
              <a:t>nepremičnin v </a:t>
            </a:r>
            <a:r>
              <a:rPr lang="sl-SI" dirty="0" smtClean="0">
                <a:solidFill>
                  <a:srgbClr val="660033"/>
                </a:solidFill>
              </a:rPr>
              <a:t>svetu - vsi </a:t>
            </a:r>
            <a:r>
              <a:rPr lang="sl-SI" dirty="0">
                <a:solidFill>
                  <a:srgbClr val="660033"/>
                </a:solidFill>
              </a:rPr>
              <a:t>so vedeli vse in sedaj spet vedo vse</a:t>
            </a:r>
            <a:r>
              <a:rPr lang="sl-SI" dirty="0" smtClean="0">
                <a:solidFill>
                  <a:srgbClr val="660033"/>
                </a:solidFill>
              </a:rPr>
              <a:t>. Britanaka kraljica pa je konec 2012 ob obisku njihove zakladnice vprašala: kje ste bili (1000 pametnh) v letu 2007.  ko je začela nepremičninska in potem druge krize. Dva ekonomista IMF sta se sicer opravičila za napako v 2012,  vsi ki so zaradi tega šli na strogi „austerity „ pa niso rekli nič. Napko dveh ljudi popravjajo vlade, ki so verjele. </a:t>
            </a:r>
            <a:r>
              <a:rPr lang="sl-SI" dirty="0"/>
              <a:t> </a:t>
            </a:r>
          </a:p>
          <a:p>
            <a:r>
              <a:rPr lang="sl-SI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Če ne bi bilo analitikov bi bile ceste tlakovane z brezposelnimi trupli medijskih komentatorjev in  novinarjev</a:t>
            </a:r>
            <a:r>
              <a:rPr lang="sl-SI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  <a:r>
              <a:rPr lang="sl-SI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</a:t>
            </a:r>
          </a:p>
          <a:p>
            <a:r>
              <a:rPr lang="sl-SI" dirty="0" smtClean="0"/>
              <a:t>Bonner </a:t>
            </a:r>
            <a:r>
              <a:rPr lang="sl-SI" dirty="0"/>
              <a:t>Bill maj 2009</a:t>
            </a:r>
          </a:p>
        </p:txBody>
      </p:sp>
      <p:sp>
        <p:nvSpPr>
          <p:cNvPr id="3" name="Down Arrow 2"/>
          <p:cNvSpPr/>
          <p:nvPr/>
        </p:nvSpPr>
        <p:spPr>
          <a:xfrm>
            <a:off x="2123728" y="404664"/>
            <a:ext cx="4176464" cy="936104"/>
          </a:xfrm>
          <a:prstGeom prst="downArrow">
            <a:avLst>
              <a:gd name="adj1" fmla="val 50000"/>
              <a:gd name="adj2" fmla="val 55427"/>
            </a:avLst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Analitik</a:t>
            </a:r>
            <a:endParaRPr lang="sl-SI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951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61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1" i="0" u="none" strike="noStrike" kern="0" cap="none" spc="0" normalizeH="0" baseline="0" noProof="0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C0504D">
                    <a:lumMod val="60000"/>
                    <a:lumOff val="40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</a:rPr>
              <a:t>Demografska prognoza , starostne skupine </a:t>
            </a:r>
            <a:r>
              <a:rPr kumimoji="0" lang="sl-SI" sz="1800" b="1" i="0" u="none" strike="noStrike" kern="0" cap="none" spc="0" normalizeH="0" baseline="0" noProof="0" dirty="0" err="1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C0504D">
                    <a:lumMod val="60000"/>
                    <a:lumOff val="40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</a:rPr>
              <a:t>KstOS</a:t>
            </a:r>
            <a:endParaRPr kumimoji="0" lang="sl-SI" sz="1800" b="1" i="0" u="none" strike="noStrike" kern="0" cap="none" spc="0" normalizeH="0" baseline="0" noProof="0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C0504D">
                  <a:lumMod val="60000"/>
                  <a:lumOff val="40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546238"/>
              </p:ext>
            </p:extLst>
          </p:nvPr>
        </p:nvGraphicFramePr>
        <p:xfrm>
          <a:off x="686730" y="1196752"/>
          <a:ext cx="7191061" cy="3934495"/>
        </p:xfrm>
        <a:graphic>
          <a:graphicData uri="http://schemas.openxmlformats.org/drawingml/2006/table">
            <a:tbl>
              <a:tblPr/>
              <a:tblGrid>
                <a:gridCol w="1240050"/>
                <a:gridCol w="1240050"/>
                <a:gridCol w="867509"/>
                <a:gridCol w="867509"/>
                <a:gridCol w="868384"/>
                <a:gridCol w="868384"/>
                <a:gridCol w="1239175"/>
              </a:tblGrid>
              <a:tr h="43204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sl-SI" sz="1400" cap="al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sl-SI" sz="1400" cap="all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 cap="small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starostne  skupine  po letih  </a:t>
                      </a:r>
                      <a:r>
                        <a:rPr lang="sl-SI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</a:t>
                      </a:r>
                      <a:r>
                        <a:rPr lang="sl-SI" sz="1400" cap="small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%</a:t>
                      </a:r>
                      <a:endParaRPr lang="sl-SI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000" b="1" cap="all" dirty="0">
                          <a:solidFill>
                            <a:srgbClr val="FF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Koeficient </a:t>
                      </a:r>
                      <a:br>
                        <a:rPr lang="sl-SI" sz="1000" b="1" cap="all" dirty="0">
                          <a:solidFill>
                            <a:srgbClr val="FF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sl-SI" sz="1000" b="1" cap="all" dirty="0">
                          <a:solidFill>
                            <a:srgbClr val="FF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starostne </a:t>
                      </a:r>
                      <a:br>
                        <a:rPr lang="sl-SI" sz="1000" b="1" cap="all" dirty="0">
                          <a:solidFill>
                            <a:srgbClr val="FF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sl-SI" sz="1000" b="1" cap="all" dirty="0">
                          <a:solidFill>
                            <a:srgbClr val="FF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odvisnosti </a:t>
                      </a:r>
                      <a:br>
                        <a:rPr lang="sl-SI" sz="1000" b="1" cap="all" dirty="0">
                          <a:solidFill>
                            <a:srgbClr val="FF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sl-SI" sz="1000" b="1" cap="all" dirty="0">
                          <a:solidFill>
                            <a:srgbClr val="FF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starejših </a:t>
                      </a:r>
                      <a:r>
                        <a:rPr lang="sl-SI" sz="1000" b="1" cap="all" baseline="30000" dirty="0">
                          <a:solidFill>
                            <a:srgbClr val="FF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2)</a:t>
                      </a:r>
                      <a:endParaRPr lang="sl-SI" sz="1000" b="1" dirty="0">
                        <a:solidFill>
                          <a:srgbClr val="FF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4056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600" b="0" cap="smal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</a:t>
                      </a:r>
                      <a:r>
                        <a:rPr lang="sl-SI" sz="1600" cap="smal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rebivalci</a:t>
                      </a:r>
                      <a:r>
                        <a:rPr lang="sl-SI" sz="1400" cap="smal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število</a:t>
                      </a:r>
                      <a:endParaRPr lang="sl-SI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0-14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15 - </a:t>
                      </a:r>
                      <a:r>
                        <a:rPr lang="sl-SI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65 -79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80 +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2725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2010</a:t>
                      </a: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2.046.976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69,4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25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2015</a:t>
                      </a: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2.106.182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67,8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25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2020</a:t>
                      </a: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2.142.217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65,0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25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2025</a:t>
                      </a: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2.154.934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63,3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22,0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25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2030</a:t>
                      </a: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2.154.609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62,2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38,8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25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2035</a:t>
                      </a: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2.148.629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61,0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26,1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42,7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25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2040</a:t>
                      </a: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2.141.070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59,6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27,5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46,1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25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2045</a:t>
                      </a: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2.131.661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57,4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29,2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50,8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25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2050</a:t>
                      </a: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2.114.985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55,5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55,0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25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2055</a:t>
                      </a: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2.089.905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54,5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57,8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25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2060</a:t>
                      </a: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2.057.964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54,8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57,6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547688"/>
            <a:ext cx="7191375" cy="576262"/>
          </a:xfrm>
          <a:prstGeom prst="rect">
            <a:avLst/>
          </a:prstGeom>
          <a:solidFill>
            <a:srgbClr val="EEECE1">
              <a:lumMod val="9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400" b="1" i="0" u="none" strike="noStrike" kern="0" cap="none" spc="0" normalizeH="0" baseline="0" noProof="0">
                <a:ln>
                  <a:noFill/>
                </a:ln>
                <a:solidFill>
                  <a:srgbClr val="953735"/>
                </a:solidFill>
                <a:effectLst/>
                <a:uLnTx/>
                <a:uFillTx/>
                <a:latin typeface="Verdana" pitchFamily="34" charset="0"/>
                <a:ea typeface="Calibri" pitchFamily="34" charset="0"/>
                <a:cs typeface="Times New Roman" pitchFamily="18" charset="0"/>
              </a:rPr>
              <a:t>Prebivalstvo Slovenije po projekcijah prebivalstva EUROPOP2010, 2010-2060 Vir: Eurostat SURS, obdelava in računanja T.Banovec</a:t>
            </a:r>
            <a:r>
              <a:rPr kumimoji="0" lang="sl-SI" sz="14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sl-SI" sz="1400" b="1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charset="0"/>
              <a:ea typeface="Calibri" pitchFamily="34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188" y="5229225"/>
            <a:ext cx="7273925" cy="358775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KstOS</a:t>
            </a:r>
            <a:r>
              <a:rPr kumimoji="0" lang="sl-SI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Koeficient starostne odvisnosti starejših 65+/15 do 64 let</a:t>
            </a:r>
          </a:p>
        </p:txBody>
      </p:sp>
      <p:sp>
        <p:nvSpPr>
          <p:cNvPr id="7" name="Rectangle 6"/>
          <p:cNvSpPr/>
          <p:nvPr/>
        </p:nvSpPr>
        <p:spPr>
          <a:xfrm>
            <a:off x="611188" y="5661025"/>
            <a:ext cx="7273925" cy="43180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Cene stanovanj v razvitem svetu padajo zaradi hitre rasti  </a:t>
            </a:r>
            <a:r>
              <a:rPr kumimoji="0" lang="sl-SI" sz="14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KstODS</a:t>
            </a:r>
            <a:r>
              <a:rPr kumimoji="0" lang="sl-SI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Ocena za ZDA prihodnjih 20 let je 14 %? Tudi pri nas ne bo veliko drugače, raven cen je velika.  Slovenija ima preveč stanovanj</a:t>
            </a:r>
          </a:p>
        </p:txBody>
      </p:sp>
      <p:sp>
        <p:nvSpPr>
          <p:cNvPr id="8" name="Rectangle 7"/>
          <p:cNvSpPr/>
          <p:nvPr/>
        </p:nvSpPr>
        <p:spPr>
          <a:xfrm>
            <a:off x="539552" y="6309320"/>
            <a:ext cx="5256584" cy="216024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400" dirty="0" smtClean="0">
                <a:solidFill>
                  <a:srgbClr val="660033"/>
                </a:solidFill>
              </a:rPr>
              <a:t>HELPS Project, Transnational workshop,  26.februar 2013 , Ljubljana</a:t>
            </a:r>
            <a:endParaRPr lang="sl-SI" sz="1400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34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685800" y="0"/>
            <a:ext cx="77724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2000" b="1" kern="0" dirty="0">
                <a:solidFill>
                  <a:srgbClr val="0000FF"/>
                </a:solidFill>
                <a:latin typeface="Tahoma" pitchFamily="34" charset="0"/>
                <a:ea typeface="+mj-ea"/>
                <a:cs typeface="+mj-cs"/>
              </a:rPr>
              <a:t>Slovenija - Prebivalstvena struktura 2010 in 2060</a:t>
            </a:r>
            <a:r>
              <a:rPr lang="sl-SI" sz="2000" b="1" kern="0" dirty="0">
                <a:solidFill>
                  <a:srgbClr val="990000"/>
                </a:solidFill>
                <a:latin typeface="Tahoma" pitchFamily="34" charset="0"/>
                <a:ea typeface="+mj-ea"/>
                <a:cs typeface="+mj-cs"/>
              </a:rPr>
              <a:t/>
            </a:r>
            <a:br>
              <a:rPr lang="sl-SI" sz="2000" b="1" kern="0" dirty="0">
                <a:solidFill>
                  <a:srgbClr val="990000"/>
                </a:solidFill>
                <a:latin typeface="Tahoma" pitchFamily="34" charset="0"/>
                <a:ea typeface="+mj-ea"/>
                <a:cs typeface="+mj-cs"/>
              </a:rPr>
            </a:br>
            <a:r>
              <a:rPr lang="sl-SI" sz="2000" b="1" kern="0" dirty="0">
                <a:solidFill>
                  <a:srgbClr val="FF0000"/>
                </a:solidFill>
                <a:latin typeface="Tahoma" pitchFamily="34" charset="0"/>
                <a:ea typeface="+mj-ea"/>
                <a:cs typeface="+mj-cs"/>
              </a:rPr>
              <a:t> </a:t>
            </a:r>
            <a:r>
              <a:rPr lang="sl-SI" sz="1600" b="1" kern="0" dirty="0">
                <a:solidFill>
                  <a:srgbClr val="FF0000"/>
                </a:solidFill>
                <a:latin typeface="Tahoma" pitchFamily="34" charset="0"/>
                <a:ea typeface="+mj-ea"/>
                <a:cs typeface="+mj-cs"/>
              </a:rPr>
              <a:t>Aktivno </a:t>
            </a:r>
            <a:r>
              <a:rPr lang="sl-SI" sz="1600" b="1" kern="0" dirty="0" smtClean="0">
                <a:solidFill>
                  <a:srgbClr val="FF0000"/>
                </a:solidFill>
                <a:latin typeface="Tahoma" pitchFamily="34" charset="0"/>
                <a:ea typeface="+mj-ea"/>
                <a:cs typeface="+mj-cs"/>
              </a:rPr>
              <a:t> prebivalstvo                                                  </a:t>
            </a:r>
            <a:r>
              <a:rPr lang="sl-SI" sz="1600" b="1" kern="0" dirty="0">
                <a:solidFill>
                  <a:srgbClr val="990000"/>
                </a:solidFill>
                <a:latin typeface="Tahoma" pitchFamily="34" charset="0"/>
                <a:ea typeface="+mj-ea"/>
                <a:cs typeface="+mj-cs"/>
              </a:rPr>
              <a:t>Aktivno prebivalstvo</a:t>
            </a:r>
            <a:r>
              <a:rPr lang="sl-SI" sz="1600" b="1" kern="0" dirty="0">
                <a:solidFill>
                  <a:srgbClr val="FF0000"/>
                </a:solidFill>
                <a:latin typeface="Tahoma" pitchFamily="34" charset="0"/>
                <a:ea typeface="+mj-ea"/>
                <a:cs typeface="+mj-cs"/>
              </a:rPr>
              <a:t> </a:t>
            </a:r>
            <a:endParaRPr lang="sl-SI" sz="1600" b="1" kern="0" dirty="0" smtClean="0">
              <a:solidFill>
                <a:srgbClr val="FF0000"/>
              </a:solidFill>
              <a:latin typeface="Tahoma" pitchFamily="34" charset="0"/>
              <a:ea typeface="+mj-ea"/>
              <a:cs typeface="+mj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1600" b="1" kern="0" dirty="0" smtClean="0">
                <a:solidFill>
                  <a:srgbClr val="FF0000"/>
                </a:solidFill>
                <a:latin typeface="Tahoma" pitchFamily="34" charset="0"/>
                <a:ea typeface="+mj-ea"/>
                <a:cs typeface="+mj-cs"/>
              </a:rPr>
              <a:t>2010  Od 15 </a:t>
            </a:r>
            <a:r>
              <a:rPr lang="sl-SI" sz="1600" b="1" kern="0" dirty="0">
                <a:solidFill>
                  <a:srgbClr val="FF0000"/>
                </a:solidFill>
                <a:latin typeface="Tahoma" pitchFamily="34" charset="0"/>
                <a:ea typeface="+mj-ea"/>
                <a:cs typeface="+mj-cs"/>
              </a:rPr>
              <a:t>do 64 let </a:t>
            </a:r>
            <a:r>
              <a:rPr lang="sl-SI" sz="1600" b="1" kern="0" dirty="0" smtClean="0">
                <a:solidFill>
                  <a:srgbClr val="FF0000"/>
                </a:solidFill>
                <a:latin typeface="Tahoma" pitchFamily="34" charset="0"/>
                <a:ea typeface="+mj-ea"/>
                <a:cs typeface="+mj-cs"/>
              </a:rPr>
              <a:t>           </a:t>
            </a:r>
            <a:r>
              <a:rPr lang="sl-SI" b="1" kern="0" dirty="0">
                <a:solidFill>
                  <a:srgbClr val="0000FF"/>
                </a:solidFill>
                <a:latin typeface="Tahoma" pitchFamily="34" charset="0"/>
                <a:ea typeface="+mj-ea"/>
                <a:cs typeface="+mj-cs"/>
              </a:rPr>
              <a:t>PREDLOG</a:t>
            </a:r>
            <a:r>
              <a:rPr lang="sl-SI" sz="1600" b="1" kern="0" dirty="0">
                <a:solidFill>
                  <a:srgbClr val="0000FF"/>
                </a:solidFill>
                <a:latin typeface="Tahoma" pitchFamily="34" charset="0"/>
                <a:ea typeface="+mj-ea"/>
                <a:cs typeface="+mj-cs"/>
              </a:rPr>
              <a:t> </a:t>
            </a:r>
            <a:r>
              <a:rPr lang="sl-SI" sz="1600" b="1" kern="0" dirty="0">
                <a:solidFill>
                  <a:srgbClr val="FF0000"/>
                </a:solidFill>
                <a:latin typeface="Tahoma" pitchFamily="34" charset="0"/>
                <a:ea typeface="+mj-ea"/>
                <a:cs typeface="+mj-cs"/>
              </a:rPr>
              <a:t>  </a:t>
            </a:r>
            <a:r>
              <a:rPr lang="sl-SI" sz="1600" b="1" kern="0" dirty="0" smtClean="0">
                <a:solidFill>
                  <a:srgbClr val="FF0000"/>
                </a:solidFill>
                <a:latin typeface="Tahoma" pitchFamily="34" charset="0"/>
                <a:ea typeface="+mj-ea"/>
                <a:cs typeface="+mj-cs"/>
              </a:rPr>
              <a:t>          </a:t>
            </a:r>
            <a:r>
              <a:rPr lang="sl-SI" sz="1600" b="1" kern="0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+mj-ea"/>
                <a:cs typeface="+mj-cs"/>
              </a:rPr>
              <a:t>od   </a:t>
            </a:r>
            <a:r>
              <a:rPr lang="sl-SI" sz="1600" b="1" kern="0" dirty="0" smtClean="0">
                <a:solidFill>
                  <a:srgbClr val="990000"/>
                </a:solidFill>
                <a:latin typeface="Tahoma" pitchFamily="34" charset="0"/>
                <a:ea typeface="+mj-ea"/>
                <a:cs typeface="+mj-cs"/>
              </a:rPr>
              <a:t>20 do </a:t>
            </a:r>
            <a:r>
              <a:rPr lang="sl-SI" sz="1600" b="1" kern="0" dirty="0">
                <a:solidFill>
                  <a:srgbClr val="990000"/>
                </a:solidFill>
                <a:latin typeface="Tahoma" pitchFamily="34" charset="0"/>
                <a:ea typeface="+mj-ea"/>
                <a:cs typeface="+mj-cs"/>
              </a:rPr>
              <a:t>70</a:t>
            </a:r>
            <a:r>
              <a:rPr lang="sl-SI" sz="1600" b="1" kern="0" dirty="0">
                <a:solidFill>
                  <a:srgbClr val="FF0000"/>
                </a:solidFill>
                <a:latin typeface="Tahoma" pitchFamily="34" charset="0"/>
                <a:ea typeface="+mj-ea"/>
                <a:cs typeface="+mj-cs"/>
              </a:rPr>
              <a:t> </a:t>
            </a:r>
            <a:r>
              <a:rPr lang="sl-SI" sz="1600" b="1" kern="0" dirty="0">
                <a:solidFill>
                  <a:srgbClr val="990000"/>
                </a:solidFill>
                <a:latin typeface="Tahoma" pitchFamily="34" charset="0"/>
                <a:ea typeface="+mj-ea"/>
                <a:cs typeface="+mj-cs"/>
              </a:rPr>
              <a:t>let</a:t>
            </a:r>
            <a:r>
              <a:rPr lang="sl-SI" sz="2000" b="1" kern="0" dirty="0">
                <a:solidFill>
                  <a:srgbClr val="990000"/>
                </a:solidFill>
                <a:latin typeface="Tahoma" pitchFamily="34" charset="0"/>
                <a:ea typeface="+mj-ea"/>
                <a:cs typeface="+mj-cs"/>
              </a:rPr>
              <a:t> </a:t>
            </a:r>
            <a:endParaRPr lang="en-US" sz="2000" b="1" kern="0" dirty="0">
              <a:solidFill>
                <a:srgbClr val="990000"/>
              </a:solidFill>
              <a:latin typeface="Tahoma" pitchFamily="34" charset="0"/>
              <a:ea typeface="+mj-ea"/>
              <a:cs typeface="+mj-cs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lum bright="44000" contrast="44000"/>
          </a:blip>
          <a:srcRect/>
          <a:stretch>
            <a:fillRect/>
          </a:stretch>
        </p:blipFill>
        <p:spPr bwMode="auto">
          <a:xfrm>
            <a:off x="685800" y="1073910"/>
            <a:ext cx="8135937" cy="547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11188" y="5949950"/>
            <a:ext cx="8064500" cy="647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sl-SI" b="1" dirty="0">
                <a:solidFill>
                  <a:srgbClr val="0000FF"/>
                </a:solidFill>
                <a:latin typeface="Calibri" pitchFamily="34" charset="0"/>
              </a:rPr>
              <a:t>0,2                       0,1                         0,0                           0,1                          0,2</a:t>
            </a:r>
            <a:r>
              <a:rPr lang="sl-SI" dirty="0">
                <a:latin typeface="Calibri" pitchFamily="34" charset="0"/>
              </a:rPr>
              <a:t>       </a:t>
            </a:r>
          </a:p>
          <a:p>
            <a:r>
              <a:rPr lang="sl-SI" dirty="0">
                <a:latin typeface="Calibri" pitchFamily="34" charset="0"/>
              </a:rPr>
              <a:t>                                                </a:t>
            </a:r>
            <a:r>
              <a:rPr lang="sl-SI" b="1" dirty="0" err="1">
                <a:solidFill>
                  <a:srgbClr val="0000FF"/>
                </a:solidFill>
                <a:latin typeface="Calibri" pitchFamily="34" charset="0"/>
              </a:rPr>
              <a:t>Milion</a:t>
            </a:r>
            <a:r>
              <a:rPr lang="sl-SI" b="1" dirty="0">
                <a:solidFill>
                  <a:srgbClr val="0000FF"/>
                </a:solidFill>
                <a:latin typeface="Calibri" pitchFamily="34" charset="0"/>
              </a:rPr>
              <a:t> prebivalcev</a:t>
            </a:r>
            <a:endParaRPr lang="en-US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5364163" y="1195983"/>
            <a:ext cx="1152525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l-SI" sz="2000" b="1" dirty="0">
                <a:solidFill>
                  <a:srgbClr val="990000"/>
                </a:solidFill>
                <a:latin typeface="Tahoma" pitchFamily="34" charset="0"/>
              </a:rPr>
              <a:t>2060</a:t>
            </a:r>
            <a:endParaRPr lang="en-US" sz="2000" b="1" dirty="0">
              <a:solidFill>
                <a:srgbClr val="990000"/>
              </a:solidFill>
              <a:latin typeface="Tahoma" pitchFamily="34" charset="0"/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827088" y="2781300"/>
            <a:ext cx="432544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l-SI" sz="2000" b="1" dirty="0" smtClean="0">
                <a:solidFill>
                  <a:srgbClr val="990000"/>
                </a:solidFill>
                <a:latin typeface="Calibri" pitchFamily="34" charset="0"/>
              </a:rPr>
              <a:t>65</a:t>
            </a:r>
            <a:r>
              <a:rPr lang="sl-SI" b="1" dirty="0" smtClean="0">
                <a:solidFill>
                  <a:srgbClr val="990000"/>
                </a:solidFill>
                <a:latin typeface="Calibri" pitchFamily="34" charset="0"/>
              </a:rPr>
              <a:t> let</a:t>
            </a:r>
            <a:endParaRPr lang="en-US" b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683568" y="2493590"/>
            <a:ext cx="647700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l-SI" b="1" dirty="0" smtClean="0">
                <a:solidFill>
                  <a:srgbClr val="990000"/>
                </a:solidFill>
                <a:latin typeface="Calibri" pitchFamily="34" charset="0"/>
              </a:rPr>
              <a:t>70 let</a:t>
            </a:r>
            <a:endParaRPr lang="en-US" b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auto">
          <a:xfrm>
            <a:off x="792336" y="4725144"/>
            <a:ext cx="395288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l-SI" b="1" dirty="0" smtClean="0">
                <a:solidFill>
                  <a:srgbClr val="990000"/>
                </a:solidFill>
                <a:latin typeface="Calibri" pitchFamily="34" charset="0"/>
              </a:rPr>
              <a:t>20 let</a:t>
            </a:r>
            <a:endParaRPr lang="en-US" b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11" name="Rectangle 28"/>
          <p:cNvSpPr>
            <a:spLocks noChangeArrowheads="1"/>
          </p:cNvSpPr>
          <p:nvPr/>
        </p:nvSpPr>
        <p:spPr bwMode="auto">
          <a:xfrm>
            <a:off x="7164388" y="1196975"/>
            <a:ext cx="1223962" cy="647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l-SI" sz="2000" b="1">
                <a:solidFill>
                  <a:srgbClr val="990033"/>
                </a:solidFill>
                <a:latin typeface="Franklin Gothic Medium" pitchFamily="34" charset="0"/>
              </a:rPr>
              <a:t>Seniorji</a:t>
            </a:r>
            <a:r>
              <a:rPr lang="sl-SI" sz="2000" b="1">
                <a:solidFill>
                  <a:srgbClr val="990033"/>
                </a:solidFill>
                <a:latin typeface="Calibri" pitchFamily="34" charset="0"/>
              </a:rPr>
              <a:t> </a:t>
            </a:r>
          </a:p>
          <a:p>
            <a:pPr algn="ctr"/>
            <a:r>
              <a:rPr lang="sl-SI" sz="2000" b="1">
                <a:solidFill>
                  <a:srgbClr val="990033"/>
                </a:solidFill>
                <a:latin typeface="Franklin Gothic Medium" pitchFamily="34" charset="0"/>
              </a:rPr>
              <a:t>pomagajo</a:t>
            </a:r>
            <a:r>
              <a:rPr lang="sl-SI">
                <a:solidFill>
                  <a:srgbClr val="990033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2" name="AutoShape 35"/>
          <p:cNvSpPr>
            <a:spLocks noChangeArrowheads="1"/>
          </p:cNvSpPr>
          <p:nvPr/>
        </p:nvSpPr>
        <p:spPr bwMode="auto">
          <a:xfrm rot="-2373123">
            <a:off x="5195888" y="2682875"/>
            <a:ext cx="2663825" cy="598488"/>
          </a:xfrm>
          <a:prstGeom prst="leftRightArrow">
            <a:avLst>
              <a:gd name="adj1" fmla="val 50000"/>
              <a:gd name="adj2" fmla="val 107646"/>
            </a:avLst>
          </a:prstGeom>
          <a:solidFill>
            <a:srgbClr val="FF0000"/>
          </a:solidFill>
          <a:ln w="12700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l-SI" b="1">
                <a:solidFill>
                  <a:schemeClr val="bg1"/>
                </a:solidFill>
                <a:latin typeface="Franklin Gothic Medium" pitchFamily="34" charset="0"/>
              </a:rPr>
              <a:t>mladim in obratno</a:t>
            </a:r>
            <a:endParaRPr lang="en-US" b="1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AutoShape 36"/>
          <p:cNvSpPr>
            <a:spLocks noChangeArrowheads="1"/>
          </p:cNvSpPr>
          <p:nvPr/>
        </p:nvSpPr>
        <p:spPr bwMode="auto">
          <a:xfrm rot="20244753">
            <a:off x="5168852" y="1450272"/>
            <a:ext cx="2015613" cy="663730"/>
          </a:xfrm>
          <a:prstGeom prst="leftRightArrow">
            <a:avLst>
              <a:gd name="adj1" fmla="val 50000"/>
              <a:gd name="adj2" fmla="val 47298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shade val="0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b="1" dirty="0">
                <a:solidFill>
                  <a:schemeClr val="bg1"/>
                </a:solidFill>
                <a:latin typeface="Franklin Gothic Medium" pitchFamily="34" charset="0"/>
              </a:rPr>
              <a:t>medsebojno</a:t>
            </a:r>
            <a:endParaRPr lang="en-US" b="1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4" name="AutoShape 37"/>
          <p:cNvSpPr>
            <a:spLocks noChangeArrowheads="1"/>
          </p:cNvSpPr>
          <p:nvPr/>
        </p:nvSpPr>
        <p:spPr bwMode="auto">
          <a:xfrm>
            <a:off x="7956376" y="2009741"/>
            <a:ext cx="576262" cy="3600450"/>
          </a:xfrm>
          <a:prstGeom prst="upDownArrow">
            <a:avLst>
              <a:gd name="adj1" fmla="val 50000"/>
              <a:gd name="adj2" fmla="val 124959"/>
            </a:avLst>
          </a:prstGeom>
          <a:gradFill rotWithShape="1">
            <a:gsLst>
              <a:gs pos="0">
                <a:srgbClr val="0000FF"/>
              </a:gs>
              <a:gs pos="50000">
                <a:srgbClr val="000076"/>
              </a:gs>
              <a:gs pos="100000">
                <a:srgbClr val="0000FF"/>
              </a:gs>
            </a:gsLst>
            <a:lin ang="0" scaled="1"/>
          </a:gra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l-SI" dirty="0">
                <a:solidFill>
                  <a:schemeClr val="bg1"/>
                </a:solidFill>
                <a:latin typeface="Franklin Gothic Medium" pitchFamily="34" charset="0"/>
              </a:rPr>
              <a:t>D</a:t>
            </a:r>
          </a:p>
          <a:p>
            <a:pPr algn="ctr"/>
            <a:r>
              <a:rPr lang="sl-SI" dirty="0">
                <a:solidFill>
                  <a:schemeClr val="bg1"/>
                </a:solidFill>
                <a:latin typeface="Franklin Gothic Medium" pitchFamily="34" charset="0"/>
              </a:rPr>
              <a:t>E</a:t>
            </a:r>
          </a:p>
          <a:p>
            <a:pPr algn="ctr"/>
            <a:r>
              <a:rPr lang="sl-SI" dirty="0">
                <a:solidFill>
                  <a:schemeClr val="bg1"/>
                </a:solidFill>
                <a:latin typeface="Franklin Gothic Medium" pitchFamily="34" charset="0"/>
              </a:rPr>
              <a:t>J</a:t>
            </a:r>
          </a:p>
          <a:p>
            <a:pPr algn="ctr"/>
            <a:r>
              <a:rPr lang="sl-SI" dirty="0">
                <a:solidFill>
                  <a:schemeClr val="bg1"/>
                </a:solidFill>
                <a:latin typeface="Franklin Gothic Medium" pitchFamily="34" charset="0"/>
              </a:rPr>
              <a:t>A</a:t>
            </a:r>
          </a:p>
          <a:p>
            <a:pPr algn="ctr"/>
            <a:r>
              <a:rPr lang="sl-SI" dirty="0">
                <a:solidFill>
                  <a:schemeClr val="bg1"/>
                </a:solidFill>
                <a:latin typeface="Franklin Gothic Medium" pitchFamily="34" charset="0"/>
              </a:rPr>
              <a:t>V</a:t>
            </a:r>
          </a:p>
          <a:p>
            <a:pPr algn="ctr"/>
            <a:r>
              <a:rPr lang="sl-SI" dirty="0">
                <a:solidFill>
                  <a:schemeClr val="bg1"/>
                </a:solidFill>
                <a:latin typeface="Franklin Gothic Medium" pitchFamily="34" charset="0"/>
              </a:rPr>
              <a:t>N</a:t>
            </a:r>
          </a:p>
          <a:p>
            <a:pPr algn="ctr"/>
            <a:r>
              <a:rPr lang="sl-SI" dirty="0">
                <a:solidFill>
                  <a:schemeClr val="bg1"/>
                </a:solidFill>
                <a:latin typeface="Franklin Gothic Medium" pitchFamily="34" charset="0"/>
              </a:rPr>
              <a:t>O</a:t>
            </a:r>
          </a:p>
          <a:p>
            <a:pPr algn="ctr"/>
            <a:r>
              <a:rPr lang="sl-SI" dirty="0">
                <a:solidFill>
                  <a:schemeClr val="bg1"/>
                </a:solidFill>
                <a:latin typeface="Franklin Gothic Medium" pitchFamily="34" charset="0"/>
              </a:rPr>
              <a:t>S</a:t>
            </a:r>
          </a:p>
          <a:p>
            <a:pPr algn="ctr"/>
            <a:r>
              <a:rPr lang="sl-SI" dirty="0">
                <a:solidFill>
                  <a:schemeClr val="bg1"/>
                </a:solidFill>
                <a:latin typeface="Franklin Gothic Medium" pitchFamily="34" charset="0"/>
              </a:rPr>
              <a:t>T</a:t>
            </a:r>
          </a:p>
          <a:p>
            <a:pPr algn="ctr"/>
            <a:r>
              <a:rPr lang="sl-SI" dirty="0">
                <a:solidFill>
                  <a:schemeClr val="bg1"/>
                </a:solidFill>
                <a:latin typeface="Franklin Gothic Medium" pitchFamily="34" charset="0"/>
              </a:rPr>
              <a:t>I</a:t>
            </a:r>
            <a:endParaRPr lang="en-US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835150" y="2637259"/>
            <a:ext cx="469265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619672" y="5118314"/>
            <a:ext cx="5797128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Raven povezovalnik 5"/>
          <p:cNvCxnSpPr/>
          <p:nvPr/>
        </p:nvCxnSpPr>
        <p:spPr>
          <a:xfrm>
            <a:off x="1619672" y="4868863"/>
            <a:ext cx="576061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en povezovalnik 25"/>
          <p:cNvCxnSpPr/>
          <p:nvPr/>
        </p:nvCxnSpPr>
        <p:spPr>
          <a:xfrm>
            <a:off x="1848896" y="2924969"/>
            <a:ext cx="4341508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195736" y="1340917"/>
            <a:ext cx="1368152" cy="4318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 smtClean="0">
                <a:solidFill>
                  <a:schemeClr val="accent2">
                    <a:lumMod val="75000"/>
                  </a:schemeClr>
                </a:solidFill>
              </a:rPr>
              <a:t>2010</a:t>
            </a:r>
            <a:endParaRPr lang="sl-SI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123728" y="2913829"/>
            <a:ext cx="0" cy="2193345"/>
          </a:xfrm>
          <a:prstGeom prst="straightConnector1">
            <a:avLst/>
          </a:prstGeom>
          <a:ln w="57150">
            <a:solidFill>
              <a:schemeClr val="accent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310281" y="2637259"/>
            <a:ext cx="0" cy="2231604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539552" y="1340917"/>
            <a:ext cx="1656184" cy="9359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Aktivno prebivalstvo</a:t>
            </a:r>
          </a:p>
          <a:p>
            <a:pPr algn="ctr"/>
            <a:r>
              <a:rPr lang="sl-SI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svet</a:t>
            </a:r>
            <a:endParaRPr lang="sl-SI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5940425" y="3932908"/>
            <a:ext cx="1656184" cy="9359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Aktivno prebivalstvo novo (EU. SI</a:t>
            </a:r>
            <a:r>
              <a:rPr lang="sl-SI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</a:p>
        </p:txBody>
      </p:sp>
      <p:sp>
        <p:nvSpPr>
          <p:cNvPr id="29" name="Down Arrow 28"/>
          <p:cNvSpPr/>
          <p:nvPr/>
        </p:nvSpPr>
        <p:spPr>
          <a:xfrm rot="5400000">
            <a:off x="5490349" y="4094903"/>
            <a:ext cx="323888" cy="5762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0" name="Left-Up Arrow 29"/>
          <p:cNvSpPr/>
          <p:nvPr/>
        </p:nvSpPr>
        <p:spPr>
          <a:xfrm rot="5400000">
            <a:off x="1039290" y="2625524"/>
            <a:ext cx="1591720" cy="576610"/>
          </a:xfrm>
          <a:prstGeom prst="leftUpArrow">
            <a:avLst>
              <a:gd name="adj1" fmla="val 25000"/>
              <a:gd name="adj2" fmla="val 24402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1840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333375"/>
            <a:ext cx="7772400" cy="358775"/>
          </a:xfrm>
          <a:prstGeom prst="rect">
            <a:avLst/>
          </a:prstGeom>
        </p:spPr>
        <p:txBody>
          <a:bodyPr anchor="ctr">
            <a:normAutofit fontScale="8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Starostna odvisnost Slovenije danes in v prihodnosti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836613"/>
            <a:ext cx="5903913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6804025" y="765175"/>
            <a:ext cx="1944688" cy="51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solidFill>
                  <a:srgbClr val="C00000"/>
                </a:solidFill>
              </a:rPr>
              <a:t>Koeficient starostne odvisnosti starih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2400" b="1" dirty="0">
                <a:solidFill>
                  <a:srgbClr val="C00000"/>
                </a:solidFill>
              </a:rPr>
              <a:t>V 2010  že 23.8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2400" b="1" dirty="0">
                <a:solidFill>
                  <a:srgbClr val="C00000"/>
                </a:solidFill>
              </a:rPr>
              <a:t>v 2060  57.6</a:t>
            </a:r>
            <a:r>
              <a:rPr lang="sl-SI" dirty="0">
                <a:solidFill>
                  <a:srgbClr val="C00000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solidFill>
                  <a:schemeClr val="accent2">
                    <a:lumMod val="50000"/>
                  </a:schemeClr>
                </a:solidFill>
              </a:rPr>
              <a:t>Nekatere  občine so glede </a:t>
            </a:r>
            <a:r>
              <a:rPr lang="sl-SI" dirty="0" err="1">
                <a:solidFill>
                  <a:schemeClr val="accent2">
                    <a:lumMod val="50000"/>
                  </a:schemeClr>
                </a:solidFill>
              </a:rPr>
              <a:t>KstOS</a:t>
            </a:r>
            <a:r>
              <a:rPr lang="sl-SI" dirty="0">
                <a:solidFill>
                  <a:schemeClr val="accent2">
                    <a:lumMod val="50000"/>
                  </a:schemeClr>
                </a:solidFill>
              </a:rPr>
              <a:t> že v letu 2025.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solidFill>
                  <a:schemeClr val="accent5">
                    <a:lumMod val="50000"/>
                  </a:schemeClr>
                </a:solidFill>
              </a:rPr>
              <a:t>Ali so tam stanovanja in nepremičnine bistveno cenejše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solidFill>
                  <a:schemeClr val="accent5">
                    <a:lumMod val="50000"/>
                  </a:schemeClr>
                </a:solidFill>
              </a:rPr>
              <a:t>kot drugje?</a:t>
            </a:r>
          </a:p>
        </p:txBody>
      </p:sp>
      <p:sp>
        <p:nvSpPr>
          <p:cNvPr id="5" name="Rectangle 4"/>
          <p:cNvSpPr/>
          <p:nvPr/>
        </p:nvSpPr>
        <p:spPr>
          <a:xfrm>
            <a:off x="900113" y="5157788"/>
            <a:ext cx="5976937" cy="93503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l-SI" sz="1400" b="1" dirty="0">
                <a:solidFill>
                  <a:schemeClr val="tx2">
                    <a:lumMod val="75000"/>
                  </a:schemeClr>
                </a:solidFill>
              </a:rPr>
              <a:t>Koeficient starostne odvisnosti starih je razmerje med številom prebivalcev, starejših od 64 let, glede na število prebivalcev, starih od 15 do 64 let, (aktivno prebivalstvo) pomnoženo s 100.  Ta skupina prebivalcev (65+) naj bi uporabljala svoja prihranjena premoženja in jih prodajala.</a:t>
            </a:r>
          </a:p>
        </p:txBody>
      </p:sp>
      <p:sp>
        <p:nvSpPr>
          <p:cNvPr id="6" name="Rectangle 5"/>
          <p:cNvSpPr/>
          <p:nvPr/>
        </p:nvSpPr>
        <p:spPr>
          <a:xfrm>
            <a:off x="827088" y="1125538"/>
            <a:ext cx="4752975" cy="2873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1400" b="1" dirty="0"/>
              <a:t>Koeficient starostne odvisnosti starih, Slovenija, občine 2009</a:t>
            </a:r>
          </a:p>
        </p:txBody>
      </p:sp>
      <p:sp>
        <p:nvSpPr>
          <p:cNvPr id="7" name="Down Arrow 6"/>
          <p:cNvSpPr/>
          <p:nvPr/>
        </p:nvSpPr>
        <p:spPr>
          <a:xfrm>
            <a:off x="2484438" y="1916113"/>
            <a:ext cx="215900" cy="936625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 dirty="0">
              <a:ln>
                <a:solidFill>
                  <a:schemeClr val="accent3">
                    <a:lumMod val="75000"/>
                  </a:schemeClr>
                </a:solidFill>
              </a:ln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57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432048"/>
          </a:xfrm>
        </p:spPr>
        <p:txBody>
          <a:bodyPr>
            <a:noAutofit/>
          </a:bodyPr>
          <a:lstStyle/>
          <a:p>
            <a:r>
              <a:rPr lang="sl-SI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Resolucija o nacionalnem programu socialnega varstva za obdobje  2013- 2020</a:t>
            </a:r>
            <a:endParaRPr lang="sl-SI" sz="1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620688"/>
            <a:ext cx="8064896" cy="597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smtClean="0">
                <a:solidFill>
                  <a:srgbClr val="660033"/>
                </a:solidFill>
              </a:rPr>
              <a:t>Citat:</a:t>
            </a:r>
          </a:p>
          <a:p>
            <a:r>
              <a:rPr lang="sl-SI" b="1" dirty="0" smtClean="0">
                <a:solidFill>
                  <a:srgbClr val="660033"/>
                </a:solidFill>
              </a:rPr>
              <a:t>Z</a:t>
            </a:r>
            <a:r>
              <a:rPr lang="sl-SI" dirty="0" smtClean="0">
                <a:solidFill>
                  <a:srgbClr val="660033"/>
                </a:solidFill>
              </a:rPr>
              <a:t>a </a:t>
            </a:r>
            <a:r>
              <a:rPr lang="sl-SI" b="1" dirty="0">
                <a:solidFill>
                  <a:srgbClr val="660033"/>
                </a:solidFill>
              </a:rPr>
              <a:t>spremljanje uresničevanja in oceno doseganja</a:t>
            </a:r>
            <a:r>
              <a:rPr lang="sl-SI" dirty="0">
                <a:solidFill>
                  <a:srgbClr val="660033"/>
                </a:solidFill>
              </a:rPr>
              <a:t> </a:t>
            </a:r>
            <a:r>
              <a:rPr lang="sl-SI" b="1" dirty="0">
                <a:solidFill>
                  <a:srgbClr val="660033"/>
                </a:solidFill>
              </a:rPr>
              <a:t>vsakega od treh ključnih ciljev</a:t>
            </a:r>
            <a:r>
              <a:rPr lang="sl-SI" dirty="0">
                <a:solidFill>
                  <a:srgbClr val="660033"/>
                </a:solidFill>
              </a:rPr>
              <a:t> </a:t>
            </a:r>
            <a:r>
              <a:rPr lang="sl-SI" b="1" dirty="0">
                <a:solidFill>
                  <a:srgbClr val="660033"/>
                </a:solidFill>
              </a:rPr>
              <a:t>je določen po en kazalnik in njegova ciljna vrednost do leta 2020. </a:t>
            </a:r>
            <a:r>
              <a:rPr lang="sl-SI" dirty="0">
                <a:solidFill>
                  <a:srgbClr val="660033"/>
                </a:solidFill>
              </a:rPr>
              <a:t>Kazalniki in njihove ciljne vrednosti do leta 2020 so naslednji</a:t>
            </a:r>
            <a:r>
              <a:rPr lang="sl-SI" dirty="0" smtClean="0">
                <a:solidFill>
                  <a:srgbClr val="660033"/>
                </a:solidFill>
              </a:rPr>
              <a:t>:</a:t>
            </a:r>
          </a:p>
          <a:p>
            <a:pPr lvl="0">
              <a:lnSpc>
                <a:spcPts val="2300"/>
              </a:lnSpc>
              <a:spcBef>
                <a:spcPts val="600"/>
              </a:spcBef>
            </a:pPr>
            <a:r>
              <a:rPr lang="sl-SI" b="1" dirty="0" smtClean="0">
                <a:solidFill>
                  <a:srgbClr val="660033"/>
                </a:solidFill>
              </a:rPr>
              <a:t>Število </a:t>
            </a:r>
            <a:r>
              <a:rPr lang="sl-SI" b="1" dirty="0">
                <a:solidFill>
                  <a:srgbClr val="660033"/>
                </a:solidFill>
              </a:rPr>
              <a:t>oseb, ki živijo v tveganju revščine ali socialne izključenosti</a:t>
            </a:r>
            <a:r>
              <a:rPr lang="sl-SI" dirty="0">
                <a:solidFill>
                  <a:srgbClr val="660033"/>
                </a:solidFill>
              </a:rPr>
              <a:t>. Kazalnik je sestavljen tako, da zajema osebe, ki so pod nacionalno mejo tveganja revščine in/ali so resno materialno prikrajšane (vsaj po 4 od 9 elementov prikrajšanosti) in/ali živijo v gospodinjstvih z zelo nizko delovno intenzivnostjo. </a:t>
            </a:r>
            <a:r>
              <a:rPr lang="sl-SI" dirty="0" smtClean="0">
                <a:solidFill>
                  <a:srgbClr val="660033"/>
                </a:solidFill>
              </a:rPr>
              <a:t> </a:t>
            </a:r>
          </a:p>
          <a:p>
            <a:pPr lvl="0">
              <a:lnSpc>
                <a:spcPts val="2300"/>
              </a:lnSpc>
              <a:spcBef>
                <a:spcPts val="600"/>
              </a:spcBef>
            </a:pPr>
            <a:r>
              <a:rPr lang="sl-SI" dirty="0" smtClean="0">
                <a:solidFill>
                  <a:srgbClr val="660033"/>
                </a:solidFill>
              </a:rPr>
              <a:t>Kazalnik </a:t>
            </a:r>
            <a:r>
              <a:rPr lang="sl-SI" dirty="0">
                <a:solidFill>
                  <a:srgbClr val="660033"/>
                </a:solidFill>
              </a:rPr>
              <a:t>spremlja in objavlja SURS in EUROSTAT. </a:t>
            </a:r>
            <a:r>
              <a:rPr lang="sl-SI" dirty="0" smtClean="0">
                <a:solidFill>
                  <a:srgbClr val="660033"/>
                </a:solidFill>
              </a:rPr>
              <a:t> Leta </a:t>
            </a:r>
            <a:r>
              <a:rPr lang="sl-SI" dirty="0">
                <a:solidFill>
                  <a:srgbClr val="660033"/>
                </a:solidFill>
              </a:rPr>
              <a:t>2008 je bilo v Sloveniji 361.000 oseb (ali 18,5 % populacije) s tveganjem revščine ali socialne izključenosti, leta 2009 339.000 takih oseb (17,1 % populacije), leta 2010 je njihovo število naraslo na 366.000 oseb (18,3 % populacije), v letu 2011 pa že na 386.000 oseb (kar predstavlja 19,3 % populacije). </a:t>
            </a:r>
            <a:endParaRPr lang="sl-SI" dirty="0" smtClean="0">
              <a:solidFill>
                <a:srgbClr val="660033"/>
              </a:solidFill>
            </a:endParaRPr>
          </a:p>
          <a:p>
            <a:pPr lvl="0">
              <a:lnSpc>
                <a:spcPts val="2300"/>
              </a:lnSpc>
              <a:spcBef>
                <a:spcPts val="600"/>
              </a:spcBef>
            </a:pPr>
            <a:r>
              <a:rPr lang="sl-SI" dirty="0" smtClean="0">
                <a:solidFill>
                  <a:srgbClr val="660033"/>
                </a:solidFill>
              </a:rPr>
              <a:t>Ciljna </a:t>
            </a:r>
            <a:r>
              <a:rPr lang="sl-SI" dirty="0">
                <a:solidFill>
                  <a:srgbClr val="660033"/>
                </a:solidFill>
              </a:rPr>
              <a:t>vrednost kazalnika do leta 2020 je doseči </a:t>
            </a:r>
            <a:r>
              <a:rPr lang="sl-SI" b="1" dirty="0">
                <a:solidFill>
                  <a:srgbClr val="660033"/>
                </a:solidFill>
              </a:rPr>
              <a:t>zmanjšanje števila oseb, ki živijo v tveganju revščine ali socialne izključenosti, za 40.000 oseb glede na vrednost kazalnika iz leta 2008</a:t>
            </a:r>
            <a:r>
              <a:rPr lang="sl-SI" dirty="0">
                <a:solidFill>
                  <a:srgbClr val="660033"/>
                </a:solidFill>
              </a:rPr>
              <a:t>, </a:t>
            </a:r>
            <a:r>
              <a:rPr lang="sl-SI" b="1" dirty="0">
                <a:solidFill>
                  <a:srgbClr val="660033"/>
                </a:solidFill>
              </a:rPr>
              <a:t>torej zmanjšati število oseb, ki živijo v tveganju revščine ali socialne izključenosti na 321.000 oseb (ali manj). </a:t>
            </a:r>
            <a:endParaRPr lang="sl-SI" b="1" dirty="0" smtClean="0">
              <a:solidFill>
                <a:srgbClr val="660033"/>
              </a:solidFill>
            </a:endParaRPr>
          </a:p>
          <a:p>
            <a:pPr lvl="0">
              <a:lnSpc>
                <a:spcPts val="2300"/>
              </a:lnSpc>
              <a:spcBef>
                <a:spcPts val="600"/>
              </a:spcBef>
            </a:pPr>
            <a:r>
              <a:rPr lang="sl-SI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Ali vemo kako se bo premikala dohodkovna mediana,  ki je temelj razvrščanja ? </a:t>
            </a:r>
            <a:endParaRPr lang="sl-SI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6525344"/>
            <a:ext cx="5256584" cy="216024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400" dirty="0" smtClean="0">
                <a:solidFill>
                  <a:srgbClr val="660033"/>
                </a:solidFill>
              </a:rPr>
              <a:t>HELPS Project, Transnational workshop,  26.februar 2013 , Ljubljana</a:t>
            </a:r>
            <a:endParaRPr lang="sl-SI" sz="1400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79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76064"/>
          </a:xfrm>
        </p:spPr>
        <p:txBody>
          <a:bodyPr>
            <a:normAutofit/>
          </a:bodyPr>
          <a:lstStyle/>
          <a:p>
            <a:r>
              <a:rPr lang="sl-SI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Ukrepi in obeti socialne politike v letu  2005  (1)</a:t>
            </a:r>
            <a:endParaRPr lang="sl-SI" sz="1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908720"/>
            <a:ext cx="8280920" cy="50405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300"/>
              </a:lnSpc>
              <a:spcBef>
                <a:spcPts val="600"/>
              </a:spcBef>
            </a:pPr>
            <a:r>
              <a:rPr lang="sl-SI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 </a:t>
            </a:r>
            <a:r>
              <a:rPr lang="sl-SI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2005 je tedanja vlada sprejela okrog 60 ukrepov na področju socialne politike izberemo najvažnejše</a:t>
            </a:r>
            <a:r>
              <a:rPr lang="sl-SI" i="1" dirty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ts val="2300"/>
              </a:lnSpc>
              <a:spcBef>
                <a:spcPts val="600"/>
              </a:spcBef>
            </a:pPr>
            <a:r>
              <a:rPr lang="sl-SI" b="1" i="1" dirty="0">
                <a:ln w="127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Pravičnejši in bolj motivacijski sistem socialnih transferjev </a:t>
            </a:r>
          </a:p>
          <a:p>
            <a:pPr marL="285750" indent="-285750">
              <a:lnSpc>
                <a:spcPts val="23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sl-SI" i="1" dirty="0">
                <a:solidFill>
                  <a:srgbClr val="660033"/>
                </a:solidFill>
              </a:rPr>
              <a:t>Ukrep 55: Poenotenje elementov, ki vplivajo na odločitev o socialnih pravicah</a:t>
            </a:r>
          </a:p>
          <a:p>
            <a:pPr marL="285750" indent="-285750">
              <a:lnSpc>
                <a:spcPts val="23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sl-SI" i="1" dirty="0">
                <a:solidFill>
                  <a:srgbClr val="660033"/>
                </a:solidFill>
              </a:rPr>
              <a:t>Ukrep 56: Poenotenje valorizacijskih mehanizmov za transferje</a:t>
            </a:r>
          </a:p>
          <a:p>
            <a:pPr marL="285750" indent="-285750">
              <a:lnSpc>
                <a:spcPts val="23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sl-SI" i="1" dirty="0">
                <a:solidFill>
                  <a:srgbClr val="660033"/>
                </a:solidFill>
              </a:rPr>
              <a:t>Ukrep 57: Določitev in poenotenje zgornje meje nadomestil </a:t>
            </a:r>
          </a:p>
          <a:p>
            <a:pPr marL="285750" indent="-285750">
              <a:lnSpc>
                <a:spcPts val="23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sl-SI" i="1" dirty="0">
                <a:solidFill>
                  <a:srgbClr val="660033"/>
                </a:solidFill>
              </a:rPr>
              <a:t>Ukrep 58: Vzpostavitev enovitega sistema dolgotrajne oskrbe</a:t>
            </a:r>
          </a:p>
          <a:p>
            <a:pPr marL="285750" indent="-285750">
              <a:lnSpc>
                <a:spcPts val="23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sl-SI" i="1" dirty="0">
                <a:solidFill>
                  <a:srgbClr val="660033"/>
                </a:solidFill>
              </a:rPr>
              <a:t>Ukrep 59: Ukrepi za povečanje možnosti za aktivnost in preprečevanje pasti brezposelnosti in neaktivnosti</a:t>
            </a:r>
          </a:p>
          <a:p>
            <a:pPr marL="285750" indent="-285750">
              <a:lnSpc>
                <a:spcPts val="23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sl-SI" i="1" dirty="0">
                <a:solidFill>
                  <a:srgbClr val="660033"/>
                </a:solidFill>
              </a:rPr>
              <a:t>Ukrep 60: Sprememba meril in pogojev za upravičenost do nekaterih socialnih pravic s ciljem stimuliranja dela</a:t>
            </a:r>
          </a:p>
          <a:p>
            <a:pPr>
              <a:lnSpc>
                <a:spcPts val="2300"/>
              </a:lnSpc>
              <a:spcBef>
                <a:spcPts val="600"/>
              </a:spcBef>
            </a:pPr>
            <a:r>
              <a:rPr lang="sl-SI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Citat: </a:t>
            </a:r>
            <a:r>
              <a:rPr lang="sl-SI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 </a:t>
            </a:r>
            <a:r>
              <a:rPr lang="sl-SI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gre za žrtvovanje socialne države ali krčenje pravic, marveč za oblikovanje bolj pravične in dolgoročno vzdržne socialne države, ki bo hkrati ljudi motivirala k večji aktivnosti</a:t>
            </a:r>
            <a:r>
              <a:rPr lang="sl-SI" i="1" dirty="0" smtClean="0"/>
              <a:t>.. </a:t>
            </a:r>
            <a:endParaRPr lang="sl-SI" i="1" dirty="0"/>
          </a:p>
          <a:p>
            <a:pPr>
              <a:lnSpc>
                <a:spcPts val="2300"/>
              </a:lnSpc>
            </a:pPr>
            <a:endParaRPr lang="sl-SI" i="1" dirty="0"/>
          </a:p>
        </p:txBody>
      </p:sp>
      <p:sp>
        <p:nvSpPr>
          <p:cNvPr id="4" name="Rectangle 3"/>
          <p:cNvSpPr/>
          <p:nvPr/>
        </p:nvSpPr>
        <p:spPr>
          <a:xfrm>
            <a:off x="539552" y="6309320"/>
            <a:ext cx="5256584" cy="216024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400" dirty="0" smtClean="0">
                <a:solidFill>
                  <a:srgbClr val="660033"/>
                </a:solidFill>
              </a:rPr>
              <a:t>HELPS Project, Transnational workshop,  26.februar 2013 , Ljubljana</a:t>
            </a:r>
            <a:endParaRPr lang="sl-SI" sz="1400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28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sl-SI" sz="1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Ukrepi in obeti socialne politike v letu  2005 </a:t>
            </a:r>
            <a:r>
              <a:rPr lang="sl-SI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(2)</a:t>
            </a:r>
            <a:endParaRPr lang="sl-SI" sz="1800" dirty="0"/>
          </a:p>
        </p:txBody>
      </p:sp>
      <p:sp>
        <p:nvSpPr>
          <p:cNvPr id="3" name="Rectangle 2"/>
          <p:cNvSpPr/>
          <p:nvPr/>
        </p:nvSpPr>
        <p:spPr>
          <a:xfrm>
            <a:off x="683568" y="1196752"/>
            <a:ext cx="79208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i="1" dirty="0" smtClean="0"/>
              <a:t>Citat :nadaljevanje</a:t>
            </a:r>
          </a:p>
          <a:p>
            <a:endParaRPr lang="sl-SI" i="1" dirty="0" smtClean="0"/>
          </a:p>
          <a:p>
            <a:r>
              <a:rPr lang="sl-SI" i="1" dirty="0" smtClean="0">
                <a:solidFill>
                  <a:srgbClr val="660033"/>
                </a:solidFill>
              </a:rPr>
              <a:t>Preglednejši </a:t>
            </a:r>
            <a:r>
              <a:rPr lang="sl-SI" i="1" dirty="0">
                <a:solidFill>
                  <a:srgbClr val="660033"/>
                </a:solidFill>
              </a:rPr>
              <a:t>in enostavnejši sistem socialnih transferjev bo omogočil, da bodo pomoč dobili tisti, ki so je res potrebni, preprečiti pa je nujno danes pogosto izkoriščanje in zlorabe sistema socialnih pomoči. </a:t>
            </a:r>
          </a:p>
          <a:p>
            <a:endParaRPr lang="sl-SI" i="1" dirty="0" smtClean="0">
              <a:solidFill>
                <a:srgbClr val="660033"/>
              </a:solidFill>
            </a:endParaRPr>
          </a:p>
          <a:p>
            <a:r>
              <a:rPr lang="sl-SI" i="1" dirty="0" smtClean="0">
                <a:solidFill>
                  <a:srgbClr val="660033"/>
                </a:solidFill>
              </a:rPr>
              <a:t>Z </a:t>
            </a:r>
            <a:r>
              <a:rPr lang="sl-SI" i="1" dirty="0">
                <a:solidFill>
                  <a:srgbClr val="660033"/>
                </a:solidFill>
              </a:rPr>
              <a:t>namenom doseči te cilje je predvideno, da bi </a:t>
            </a:r>
            <a:r>
              <a:rPr lang="sl-SI" b="1" i="1" dirty="0">
                <a:solidFill>
                  <a:srgbClr val="660033"/>
                </a:solidFill>
              </a:rPr>
              <a:t>povezali vse evidence in informacijske sisteme </a:t>
            </a:r>
            <a:r>
              <a:rPr lang="sl-SI" i="1" dirty="0">
                <a:solidFill>
                  <a:srgbClr val="660033"/>
                </a:solidFill>
              </a:rPr>
              <a:t>o različnih socialnih pravicah, </a:t>
            </a:r>
            <a:r>
              <a:rPr lang="sl-SI" b="1" i="1" dirty="0">
                <a:solidFill>
                  <a:srgbClr val="660033"/>
                </a:solidFill>
              </a:rPr>
              <a:t>vzpostavili eno mesto za odločanje </a:t>
            </a:r>
            <a:r>
              <a:rPr lang="sl-SI" i="1" dirty="0">
                <a:solidFill>
                  <a:srgbClr val="660033"/>
                </a:solidFill>
              </a:rPr>
              <a:t>o vseh tistih </a:t>
            </a:r>
            <a:r>
              <a:rPr lang="sl-SI" i="1" dirty="0" smtClean="0">
                <a:solidFill>
                  <a:srgbClr val="660033"/>
                </a:solidFill>
              </a:rPr>
              <a:t>pravicah, </a:t>
            </a:r>
            <a:r>
              <a:rPr lang="sl-SI" i="1" dirty="0">
                <a:solidFill>
                  <a:srgbClr val="660033"/>
                </a:solidFill>
              </a:rPr>
              <a:t>ki so povezane z ugotavljanjem dohodkovnega položaja posameznika in njegove družine </a:t>
            </a:r>
            <a:r>
              <a:rPr lang="sl-SI" b="1" i="1" dirty="0">
                <a:solidFill>
                  <a:srgbClr val="660033"/>
                </a:solidFill>
              </a:rPr>
              <a:t>, poenotili različne elemente sistema </a:t>
            </a:r>
            <a:r>
              <a:rPr lang="sl-SI" i="1" dirty="0">
                <a:solidFill>
                  <a:srgbClr val="660033"/>
                </a:solidFill>
              </a:rPr>
              <a:t>, ki so pomembni za odločanje o pravicah in njihovo valorizacijo, </a:t>
            </a:r>
            <a:r>
              <a:rPr lang="sl-SI" b="1" i="1" dirty="0">
                <a:solidFill>
                  <a:srgbClr val="660033"/>
                </a:solidFill>
              </a:rPr>
              <a:t>vzpostavili več motivacijskih mehanizmov </a:t>
            </a:r>
            <a:r>
              <a:rPr lang="sl-SI" i="1" dirty="0">
                <a:solidFill>
                  <a:srgbClr val="660033"/>
                </a:solidFill>
              </a:rPr>
              <a:t>in temu prilagodili tudi cenzuse in samo višino nekaterih pravic. </a:t>
            </a:r>
          </a:p>
          <a:p>
            <a:r>
              <a:rPr lang="sl-SI" i="1" dirty="0"/>
              <a:t> </a:t>
            </a:r>
          </a:p>
          <a:p>
            <a:r>
              <a:rPr lang="pl-PL" b="1" i="1" dirty="0" smtClean="0">
                <a:ln w="9525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 </a:t>
            </a:r>
            <a:r>
              <a:rPr lang="pl-PL" b="1" i="1" dirty="0">
                <a:ln w="9525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 </a:t>
            </a:r>
            <a:r>
              <a:rPr lang="pl-PL" b="1" i="1" dirty="0" smtClean="0">
                <a:ln w="9525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je </a:t>
            </a:r>
            <a:r>
              <a:rPr lang="pl-PL" b="1" i="1" dirty="0">
                <a:ln w="9525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uresničilo v </a:t>
            </a:r>
            <a:r>
              <a:rPr lang="pl-PL" b="1" i="1" dirty="0" smtClean="0">
                <a:ln w="9525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delu, ki zadeva upravičence do socilnih pomoči. </a:t>
            </a:r>
            <a:r>
              <a:rPr lang="pl-PL" b="1" i="1" dirty="0" smtClean="0">
                <a:ln w="9525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Čestitamo!</a:t>
            </a:r>
            <a:r>
              <a:rPr lang="pl-PL" b="1" i="1" dirty="0" smtClean="0">
                <a:ln w="9525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Model potrebnih podatkov je tem določen. </a:t>
            </a:r>
            <a:r>
              <a:rPr lang="pl-PL" b="1" i="1" dirty="0" smtClean="0">
                <a:ln w="9525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Kaj je s tistimi, ki bodo jutri vstopili v sistem urejenje socialnih pomočli in tistimi ki so izstopili.  Kako je s statistiko?</a:t>
            </a:r>
            <a:endParaRPr lang="sl-SI" b="1" i="1" dirty="0">
              <a:ln w="9525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pl-PL" b="1" i="1" dirty="0">
                <a:ln w="9525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</a:t>
            </a:r>
            <a:endParaRPr lang="sl-SI" b="1" i="1" dirty="0">
              <a:ln w="9525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6309320"/>
            <a:ext cx="5256584" cy="216024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400" dirty="0" smtClean="0">
                <a:solidFill>
                  <a:srgbClr val="660033"/>
                </a:solidFill>
              </a:rPr>
              <a:t>HELPS Project, Transnational workshop,  26.februar 2013 , Ljubljana</a:t>
            </a:r>
            <a:endParaRPr lang="sl-SI" sz="1400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46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sl-SI" sz="1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Malo</a:t>
            </a:r>
            <a:r>
              <a:rPr lang="sl-SI" sz="1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sl-SI" sz="1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zgodovine </a:t>
            </a:r>
            <a:endParaRPr lang="sl-SI" sz="18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764704"/>
            <a:ext cx="8496944" cy="5832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b="1" i="1" dirty="0">
                <a:solidFill>
                  <a:schemeClr val="accent2">
                    <a:lumMod val="50000"/>
                  </a:schemeClr>
                </a:solidFill>
              </a:rPr>
              <a:t>22. januarja 2010  smo </a:t>
            </a:r>
            <a:r>
              <a:rPr lang="sl-SI" b="1" i="1" dirty="0" smtClean="0">
                <a:solidFill>
                  <a:schemeClr val="accent2">
                    <a:lumMod val="50000"/>
                  </a:schemeClr>
                </a:solidFill>
              </a:rPr>
              <a:t>na seji </a:t>
            </a:r>
            <a:r>
              <a:rPr lang="sl-SI" b="1" i="1" dirty="0">
                <a:solidFill>
                  <a:schemeClr val="accent2">
                    <a:lumMod val="50000"/>
                  </a:schemeClr>
                </a:solidFill>
              </a:rPr>
              <a:t>Sveta za solidarno sožitje generacij (SzSSG) </a:t>
            </a:r>
            <a:r>
              <a:rPr lang="sl-SI" b="1" i="1" dirty="0" smtClean="0">
                <a:solidFill>
                  <a:schemeClr val="accent2">
                    <a:lumMod val="50000"/>
                  </a:schemeClr>
                </a:solidFill>
              </a:rPr>
              <a:t>med </a:t>
            </a:r>
            <a:r>
              <a:rPr lang="sl-SI" b="1" i="1" dirty="0">
                <a:solidFill>
                  <a:schemeClr val="accent2">
                    <a:lumMod val="50000"/>
                  </a:schemeClr>
                </a:solidFill>
              </a:rPr>
              <a:t>drugim govorili  o oskrbi s  podatki in formalnih pripravah za nov  strateški </a:t>
            </a:r>
            <a:r>
              <a:rPr lang="sl-SI" b="1" i="1" dirty="0" smtClean="0">
                <a:solidFill>
                  <a:schemeClr val="accent2">
                    <a:lumMod val="50000"/>
                  </a:schemeClr>
                </a:solidFill>
              </a:rPr>
              <a:t>dokument, sedaj ga imamo.   Ugotovili smo :</a:t>
            </a:r>
          </a:p>
          <a:p>
            <a:endParaRPr lang="sl-SI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sl-SI" b="1" i="1" dirty="0" smtClean="0">
                <a:solidFill>
                  <a:schemeClr val="accent2">
                    <a:lumMod val="50000"/>
                  </a:schemeClr>
                </a:solidFill>
              </a:rPr>
              <a:t>Da </a:t>
            </a:r>
            <a:r>
              <a:rPr lang="sl-SI" b="1" i="1" dirty="0">
                <a:solidFill>
                  <a:schemeClr val="accent2">
                    <a:lumMod val="50000"/>
                  </a:schemeClr>
                </a:solidFill>
              </a:rPr>
              <a:t>je že med raziskovalnimi enotami, ki so plačane  iz javnih sredstev za spremljanje in analiziranje razvoja na področju socialnega varstva ni delitve dela ali koordinacije. </a:t>
            </a:r>
            <a:r>
              <a:rPr lang="sl-SI" b="1" i="1" dirty="0" smtClean="0">
                <a:solidFill>
                  <a:schemeClr val="accent2">
                    <a:lumMod val="50000"/>
                  </a:schemeClr>
                </a:solidFill>
              </a:rPr>
              <a:t>Tudi uradna statisika ni uporabljen za strokovno koordinacijo.</a:t>
            </a:r>
          </a:p>
          <a:p>
            <a:endParaRPr lang="sl-SI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sl-SI" b="1" i="1" dirty="0" smtClean="0">
                <a:solidFill>
                  <a:schemeClr val="accent2">
                    <a:lumMod val="50000"/>
                  </a:schemeClr>
                </a:solidFill>
              </a:rPr>
              <a:t>V </a:t>
            </a:r>
            <a:r>
              <a:rPr lang="sl-SI" b="1" i="1" dirty="0">
                <a:solidFill>
                  <a:schemeClr val="accent2">
                    <a:lumMod val="50000"/>
                  </a:schemeClr>
                </a:solidFill>
              </a:rPr>
              <a:t>januarju 2013 je položaj podoben, poleg statističnih raziskovanj imamo narejenih nekaj nepovezanih  in slabo utemeljenih anket, o povezovanjih analitikov še vedno samo govorimo. Uredba vlade iz leta 2007  še vedno velja, Letni program statističnih raziskovanj tudi. </a:t>
            </a:r>
          </a:p>
          <a:p>
            <a:endParaRPr lang="sl-SI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sl-SI" b="1" i="1" dirty="0" smtClean="0">
                <a:solidFill>
                  <a:schemeClr val="accent2">
                    <a:lumMod val="50000"/>
                  </a:schemeClr>
                </a:solidFill>
              </a:rPr>
              <a:t>Področje</a:t>
            </a:r>
            <a:r>
              <a:rPr lang="sl-SI" b="1" i="1" dirty="0">
                <a:solidFill>
                  <a:schemeClr val="accent2">
                    <a:lumMod val="50000"/>
                  </a:schemeClr>
                </a:solidFill>
              </a:rPr>
              <a:t>, kjer je potrebno sodelovanje razumemo tako kot ga definira državna socialna politika (in statistika), ki na osnovi mednarodnih </a:t>
            </a:r>
            <a:r>
              <a:rPr lang="sl-SI" b="1" i="1" dirty="0" smtClean="0">
                <a:solidFill>
                  <a:schemeClr val="accent2">
                    <a:lumMod val="50000"/>
                  </a:schemeClr>
                </a:solidFill>
              </a:rPr>
              <a:t>standardov </a:t>
            </a:r>
            <a:r>
              <a:rPr lang="sl-SI" b="1" i="1" dirty="0">
                <a:solidFill>
                  <a:schemeClr val="accent2">
                    <a:lumMod val="50000"/>
                  </a:schemeClr>
                </a:solidFill>
              </a:rPr>
              <a:t>klasificira dejavnosti in jih uradno </a:t>
            </a:r>
            <a:r>
              <a:rPr lang="sl-SI" b="1" i="1" dirty="0" smtClean="0">
                <a:solidFill>
                  <a:schemeClr val="accent2">
                    <a:lumMod val="50000"/>
                  </a:schemeClr>
                </a:solidFill>
              </a:rPr>
              <a:t>izkazuje. </a:t>
            </a:r>
            <a:r>
              <a:rPr lang="sl-SI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Statiska  je svetovno javno dobro,  posebej pomemben za to področje je SILC in tudi osnova z vropske socialne politike. </a:t>
            </a:r>
            <a:endParaRPr lang="sl-SI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sl-SI" b="1" i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sl-SI" b="1" i="1" dirty="0" smtClean="0">
                <a:solidFill>
                  <a:schemeClr val="accent2">
                    <a:lumMod val="50000"/>
                  </a:schemeClr>
                </a:solidFill>
              </a:rPr>
              <a:t>Novo </a:t>
            </a:r>
            <a:r>
              <a:rPr lang="sl-SI" b="1" i="1" dirty="0">
                <a:solidFill>
                  <a:schemeClr val="accent2">
                    <a:lumMod val="50000"/>
                  </a:schemeClr>
                </a:solidFill>
              </a:rPr>
              <a:t>je, da je  slovenska verzija projekta SHARE predstavljena in dana na razpolago raziskovalcem in analitikom.(22. januar 2013</a:t>
            </a:r>
            <a:r>
              <a:rPr lang="sl-SI" b="1" i="1" dirty="0" smtClean="0">
                <a:solidFill>
                  <a:schemeClr val="accent2">
                    <a:lumMod val="50000"/>
                  </a:schemeClr>
                </a:solidFill>
              </a:rPr>
              <a:t>). </a:t>
            </a:r>
            <a:r>
              <a:rPr lang="sl-SI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Nov poziv k koordinaciji koordinirane uporabe</a:t>
            </a:r>
            <a:endParaRPr lang="sl-SI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sl-SI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17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9552" y="836712"/>
            <a:ext cx="7632848" cy="52565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endParaRPr lang="sl-SI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</a:pPr>
            <a:endParaRPr lang="sl-SI" b="1" i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spcBef>
                <a:spcPts val="600"/>
              </a:spcBef>
            </a:pPr>
            <a:r>
              <a:rPr lang="sl-SI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Podatkovna asimetrija za starostno kohorto 50+</a:t>
            </a:r>
          </a:p>
          <a:p>
            <a:pPr>
              <a:spcBef>
                <a:spcPts val="600"/>
              </a:spcBef>
            </a:pPr>
            <a:endParaRPr lang="sl-SI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ts val="2000"/>
              </a:lnSpc>
              <a:spcBef>
                <a:spcPts val="500"/>
              </a:spcBef>
            </a:pPr>
            <a:r>
              <a:rPr lang="sl-SI" b="1" i="1" dirty="0" smtClean="0">
                <a:solidFill>
                  <a:schemeClr val="accent2">
                    <a:lumMod val="50000"/>
                  </a:schemeClr>
                </a:solidFill>
              </a:rPr>
              <a:t>Obstoječi </a:t>
            </a:r>
            <a:r>
              <a:rPr lang="sl-SI" b="1" i="1" dirty="0">
                <a:solidFill>
                  <a:schemeClr val="accent2">
                    <a:lumMod val="50000"/>
                  </a:schemeClr>
                </a:solidFill>
              </a:rPr>
              <a:t>nabor socialnih statistik </a:t>
            </a:r>
            <a:r>
              <a:rPr lang="sl-SI" b="1" i="1" dirty="0" smtClean="0">
                <a:solidFill>
                  <a:schemeClr val="accent2">
                    <a:lumMod val="50000"/>
                  </a:schemeClr>
                </a:solidFill>
              </a:rPr>
              <a:t>je dokaj neuravnotežen  </a:t>
            </a:r>
            <a:r>
              <a:rPr lang="sl-SI" b="1" i="1" dirty="0">
                <a:solidFill>
                  <a:schemeClr val="accent2">
                    <a:lumMod val="50000"/>
                  </a:schemeClr>
                </a:solidFill>
              </a:rPr>
              <a:t>ali asimetričen glede na opazovane dele </a:t>
            </a:r>
            <a:r>
              <a:rPr lang="sl-SI" b="1" i="1" dirty="0" smtClean="0">
                <a:solidFill>
                  <a:schemeClr val="accent2">
                    <a:lumMod val="50000"/>
                  </a:schemeClr>
                </a:solidFill>
              </a:rPr>
              <a:t>drugih delov prebivalstva</a:t>
            </a:r>
            <a:r>
              <a:rPr lang="sl-SI" i="1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</a:p>
          <a:p>
            <a:pPr>
              <a:lnSpc>
                <a:spcPts val="2000"/>
              </a:lnSpc>
              <a:spcBef>
                <a:spcPts val="500"/>
              </a:spcBef>
            </a:pPr>
            <a:r>
              <a:rPr lang="sl-SI" i="1" dirty="0" smtClean="0">
                <a:solidFill>
                  <a:schemeClr val="accent2">
                    <a:lumMod val="50000"/>
                  </a:schemeClr>
                </a:solidFill>
              </a:rPr>
              <a:t>Kmalu </a:t>
            </a:r>
            <a:r>
              <a:rPr lang="sl-SI" i="1" dirty="0">
                <a:solidFill>
                  <a:schemeClr val="accent2">
                    <a:lumMod val="50000"/>
                  </a:schemeClr>
                </a:solidFill>
              </a:rPr>
              <a:t>bo tudi v naši državi več kot 50% prebivalcev starejših kot 50 let. Prejemnikov pokojnin </a:t>
            </a:r>
            <a:r>
              <a:rPr lang="sl-SI" i="1" dirty="0" smtClean="0">
                <a:solidFill>
                  <a:schemeClr val="accent2">
                    <a:lumMod val="50000"/>
                  </a:schemeClr>
                </a:solidFill>
              </a:rPr>
              <a:t>je že 600 000. </a:t>
            </a:r>
          </a:p>
          <a:p>
            <a:pPr>
              <a:lnSpc>
                <a:spcPts val="2000"/>
              </a:lnSpc>
              <a:spcBef>
                <a:spcPts val="500"/>
              </a:spcBef>
            </a:pPr>
            <a:r>
              <a:rPr lang="sl-SI" i="1" dirty="0" smtClean="0">
                <a:solidFill>
                  <a:schemeClr val="accent2">
                    <a:lumMod val="50000"/>
                  </a:schemeClr>
                </a:solidFill>
              </a:rPr>
              <a:t>Pričakovana </a:t>
            </a:r>
            <a:r>
              <a:rPr lang="sl-SI" i="1" dirty="0">
                <a:solidFill>
                  <a:schemeClr val="accent2">
                    <a:lumMod val="50000"/>
                  </a:schemeClr>
                </a:solidFill>
              </a:rPr>
              <a:t>dolžina trajanja življenja (PDTŽ) se nam hitro </a:t>
            </a:r>
            <a:r>
              <a:rPr lang="sl-SI" i="1" dirty="0" smtClean="0">
                <a:solidFill>
                  <a:schemeClr val="accent2">
                    <a:lumMod val="50000"/>
                  </a:schemeClr>
                </a:solidFill>
              </a:rPr>
              <a:t>podaljšuje, razmerja se menjajo . </a:t>
            </a:r>
          </a:p>
          <a:p>
            <a:pPr>
              <a:lnSpc>
                <a:spcPts val="2000"/>
              </a:lnSpc>
              <a:spcBef>
                <a:spcPts val="500"/>
              </a:spcBef>
            </a:pPr>
            <a:r>
              <a:rPr lang="sl-SI" i="1" dirty="0" smtClean="0">
                <a:solidFill>
                  <a:schemeClr val="accent2">
                    <a:lumMod val="50000"/>
                  </a:schemeClr>
                </a:solidFill>
              </a:rPr>
              <a:t>Starostna odvinost prebivastva (KStOP )se hitro povečuje</a:t>
            </a:r>
          </a:p>
          <a:p>
            <a:pPr>
              <a:lnSpc>
                <a:spcPts val="2000"/>
              </a:lnSpc>
              <a:spcBef>
                <a:spcPts val="500"/>
              </a:spcBef>
            </a:pPr>
            <a:r>
              <a:rPr lang="sl-SI" i="1" dirty="0" smtClean="0">
                <a:solidFill>
                  <a:schemeClr val="accent2">
                    <a:lumMod val="50000"/>
                  </a:schemeClr>
                </a:solidFill>
              </a:rPr>
              <a:t>Lisbonskem in druge strategije se spreminjajo  (Agenda 2020)</a:t>
            </a:r>
          </a:p>
          <a:p>
            <a:pPr>
              <a:lnSpc>
                <a:spcPts val="2000"/>
              </a:lnSpc>
              <a:spcBef>
                <a:spcPts val="500"/>
              </a:spcBef>
            </a:pPr>
            <a:r>
              <a:rPr lang="sl-SI" b="1" i="1" dirty="0" smtClean="0">
                <a:solidFill>
                  <a:schemeClr val="accent2">
                    <a:lumMod val="50000"/>
                  </a:schemeClr>
                </a:solidFill>
              </a:rPr>
              <a:t>To </a:t>
            </a:r>
            <a:r>
              <a:rPr lang="sl-SI" b="1" i="1" dirty="0">
                <a:solidFill>
                  <a:schemeClr val="accent2">
                    <a:lumMod val="50000"/>
                  </a:schemeClr>
                </a:solidFill>
              </a:rPr>
              <a:t>podatkovno  in analitsko asimetrijo skušajo odpraviti za raznimi </a:t>
            </a:r>
            <a:r>
              <a:rPr lang="sl-SI" b="1" i="1" dirty="0" smtClean="0">
                <a:solidFill>
                  <a:schemeClr val="accent2">
                    <a:lumMod val="50000"/>
                  </a:schemeClr>
                </a:solidFill>
              </a:rPr>
              <a:t>novimi statistikami (Resolucija) velikimi </a:t>
            </a:r>
            <a:r>
              <a:rPr lang="sl-SI" b="1" i="1" dirty="0">
                <a:solidFill>
                  <a:schemeClr val="accent2">
                    <a:lumMod val="50000"/>
                  </a:schemeClr>
                </a:solidFill>
              </a:rPr>
              <a:t>tudi dragimi </a:t>
            </a:r>
            <a:r>
              <a:rPr lang="sl-SI" b="1" i="1" dirty="0" smtClean="0">
                <a:solidFill>
                  <a:schemeClr val="accent2">
                    <a:lumMod val="50000"/>
                  </a:schemeClr>
                </a:solidFill>
              </a:rPr>
              <a:t>neuradnimi in nepovezenimi anketami. Izgubljamo denar in analitski potencil ljudi, ki to počnejo. </a:t>
            </a:r>
            <a:r>
              <a:rPr lang="sl-SI" b="1" i="1" dirty="0" smtClean="0"/>
              <a:t>n </a:t>
            </a:r>
            <a:r>
              <a:rPr lang="sl-SI" b="1" i="1" dirty="0"/>
              <a:t>evidence) in naloge ob pripravi novih razvojnih </a:t>
            </a:r>
            <a:r>
              <a:rPr lang="sl-SI" b="1" i="1" dirty="0" smtClean="0"/>
              <a:t>dokuentov </a:t>
            </a:r>
            <a:r>
              <a:rPr lang="sl-SI" b="1" i="1" dirty="0"/>
              <a:t>za bodočo socialno </a:t>
            </a:r>
            <a:r>
              <a:rPr lang="sl-SI" b="1" i="1" dirty="0">
                <a:solidFill>
                  <a:schemeClr val="accent2">
                    <a:lumMod val="50000"/>
                  </a:schemeClr>
                </a:solidFill>
              </a:rPr>
              <a:t> </a:t>
            </a:r>
          </a:p>
          <a:p>
            <a:pPr>
              <a:lnSpc>
                <a:spcPts val="2000"/>
              </a:lnSpc>
              <a:spcBef>
                <a:spcPts val="500"/>
              </a:spcBef>
            </a:pPr>
            <a:r>
              <a:rPr lang="sl-SI" b="1" i="1" dirty="0" smtClean="0">
                <a:solidFill>
                  <a:schemeClr val="accent2">
                    <a:lumMod val="50000"/>
                  </a:schemeClr>
                </a:solidFill>
              </a:rPr>
              <a:t>Predlog v 2008 Radenci USODE Banovec Tomaž : Upravljanje </a:t>
            </a:r>
            <a:r>
              <a:rPr lang="sl-SI" b="1" i="1" dirty="0">
                <a:solidFill>
                  <a:schemeClr val="accent2">
                    <a:lumMod val="50000"/>
                  </a:schemeClr>
                </a:solidFill>
              </a:rPr>
              <a:t>staranja oprto na dejstva in </a:t>
            </a:r>
            <a:r>
              <a:rPr lang="sl-SI" b="1" i="1" dirty="0" smtClean="0">
                <a:solidFill>
                  <a:schemeClr val="accent2">
                    <a:lumMod val="50000"/>
                  </a:schemeClr>
                </a:solidFill>
              </a:rPr>
              <a:t>evidence, za pripravo nove socialne politike. </a:t>
            </a:r>
            <a:endParaRPr lang="sl-SI" i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ts val="1900"/>
              </a:lnSpc>
              <a:spcBef>
                <a:spcPts val="600"/>
              </a:spcBef>
            </a:pPr>
            <a:r>
              <a:rPr lang="sl-SI" b="1" i="1" dirty="0" smtClean="0"/>
              <a:t>jnih </a:t>
            </a:r>
            <a:r>
              <a:rPr lang="sl-SI" b="1" i="1" dirty="0"/>
              <a:t>dokumentov za bodočo socialno </a:t>
            </a:r>
            <a:r>
              <a:rPr lang="sl-SI" b="1" i="1" dirty="0" smtClean="0"/>
              <a:t>politiko</a:t>
            </a:r>
            <a:endParaRPr lang="sl-SI" i="1" dirty="0" smtClean="0"/>
          </a:p>
          <a:p>
            <a:r>
              <a:rPr lang="sl-SI" sz="1000" i="1" dirty="0" smtClean="0">
                <a:solidFill>
                  <a:schemeClr val="tx2">
                    <a:lumMod val="50000"/>
                  </a:schemeClr>
                </a:solidFill>
              </a:rPr>
              <a:t>Banovec: </a:t>
            </a:r>
            <a:r>
              <a:rPr lang="sl-SI" sz="1000" b="1" i="1" dirty="0" smtClean="0">
                <a:solidFill>
                  <a:schemeClr val="tx2">
                    <a:lumMod val="50000"/>
                  </a:schemeClr>
                </a:solidFill>
              </a:rPr>
              <a:t>UPRAVLJANJE </a:t>
            </a:r>
            <a:r>
              <a:rPr lang="sl-SI" sz="1000" b="1" i="1" dirty="0">
                <a:solidFill>
                  <a:schemeClr val="tx2">
                    <a:lumMod val="50000"/>
                  </a:schemeClr>
                </a:solidFill>
              </a:rPr>
              <a:t>STARANJA, OPRTO NA IZKAZANA DEJSTVA IN UREJENE TER POVEZANE EVIDENCE IN NAPOVEDANE SPREMEMBE« </a:t>
            </a:r>
            <a:r>
              <a:rPr lang="sl-SI" sz="1000" i="1" dirty="0">
                <a:solidFill>
                  <a:schemeClr val="tx2">
                    <a:lumMod val="50000"/>
                  </a:schemeClr>
                </a:solidFill>
              </a:rPr>
              <a:t>Statistični dnevi 2008, Radenci, november 2008 zbornik, 11 strani</a:t>
            </a:r>
          </a:p>
          <a:p>
            <a:r>
              <a:rPr lang="sl-SI" sz="1000" i="1" dirty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endParaRPr lang="sl-SI" i="1" dirty="0"/>
          </a:p>
          <a:p>
            <a:pPr>
              <a:spcBef>
                <a:spcPts val="600"/>
              </a:spcBef>
            </a:pPr>
            <a:endParaRPr lang="sl-SI" i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</a:pPr>
            <a:endParaRPr lang="sl-SI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6309320"/>
            <a:ext cx="5256584" cy="216024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400" dirty="0" smtClean="0">
                <a:solidFill>
                  <a:srgbClr val="660033"/>
                </a:solidFill>
              </a:rPr>
              <a:t>HELPS Project, Transnational workshop,  26.februar 2013 , Ljubljana</a:t>
            </a:r>
            <a:endParaRPr lang="sl-SI" sz="1400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49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363272" cy="417512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sl-SI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Izhodišča za ravnanja v prihodnje glede na bivanje</a:t>
            </a:r>
            <a:endParaRPr lang="sl-SI" sz="1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23850" y="692150"/>
            <a:ext cx="87795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2" indent="-285750">
              <a:lnSpc>
                <a:spcPts val="2000"/>
              </a:lnSpc>
              <a:spcBef>
                <a:spcPts val="800"/>
              </a:spcBef>
              <a:buSzPct val="120000"/>
              <a:buFont typeface="Wingdings" pitchFamily="2" charset="2"/>
              <a:buChar char="Ø"/>
            </a:pPr>
            <a:r>
              <a:rPr lang="sl-SI" sz="1600" b="1" i="1" dirty="0">
                <a:solidFill>
                  <a:srgbClr val="3333FF"/>
                </a:solidFill>
                <a:latin typeface="Tahoma" pitchFamily="34" charset="0"/>
                <a:cs typeface="Tahoma" pitchFamily="34" charset="0"/>
              </a:rPr>
              <a:t>Stanovanjske politike do starejših in drugih socialnih skupin so nepopolne in protislovne, </a:t>
            </a:r>
            <a:r>
              <a:rPr lang="sl-SI" sz="1600" i="1" dirty="0">
                <a:solidFill>
                  <a:srgbClr val="990033"/>
                </a:solidFill>
                <a:latin typeface="Tahoma" pitchFamily="34" charset="0"/>
                <a:cs typeface="Tahoma" pitchFamily="34" charset="0"/>
              </a:rPr>
              <a:t>nimamo podatkov, bilanc in ustreznih definicij ali pa jih ne znamo uporabiti.  Prevzemamo resolucije, usmeritve in cilje od drugod (5 % starejših od 65 let naj bo v domovih) pričakovano trajanje življenja v 2020, 2040 ipd.. Za vsak del države pa ne velja ista splošna ugotovitev. </a:t>
            </a:r>
          </a:p>
          <a:p>
            <a:pPr marL="0" lvl="2" indent="-285750">
              <a:lnSpc>
                <a:spcPts val="2000"/>
              </a:lnSpc>
              <a:spcBef>
                <a:spcPts val="800"/>
              </a:spcBef>
              <a:buSzPct val="120000"/>
              <a:buFont typeface="Wingdings" pitchFamily="2" charset="2"/>
              <a:buChar char="Ø"/>
            </a:pPr>
            <a:r>
              <a:rPr lang="sl-SI" sz="1600" i="1" dirty="0">
                <a:solidFill>
                  <a:srgbClr val="990033"/>
                </a:solidFill>
                <a:latin typeface="Tahoma" pitchFamily="34" charset="0"/>
                <a:cs typeface="Tahoma" pitchFamily="34" charset="0"/>
              </a:rPr>
              <a:t> Torej </a:t>
            </a:r>
            <a:r>
              <a:rPr lang="sl-SI" sz="1600" b="1" i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potrebujemo strokovne podlage in posebej izkazana dejstva </a:t>
            </a:r>
            <a:r>
              <a:rPr lang="sl-SI" sz="1600" i="1" dirty="0">
                <a:solidFill>
                  <a:srgbClr val="990033"/>
                </a:solidFill>
                <a:latin typeface="Tahoma" pitchFamily="34" charset="0"/>
                <a:cs typeface="Tahoma" pitchFamily="34" charset="0"/>
              </a:rPr>
              <a:t>narejene za posebne primere </a:t>
            </a:r>
            <a:r>
              <a:rPr lang="sl-SI" sz="1600" i="1" dirty="0" smtClean="0">
                <a:solidFill>
                  <a:srgbClr val="990033"/>
                </a:solidFill>
                <a:latin typeface="Tahoma" pitchFamily="34" charset="0"/>
                <a:cs typeface="Tahoma" pitchFamily="34" charset="0"/>
              </a:rPr>
              <a:t>(ločeno obravnavane in izkazane občine </a:t>
            </a:r>
            <a:r>
              <a:rPr lang="sl-SI" sz="1600" i="1" dirty="0">
                <a:solidFill>
                  <a:srgbClr val="990033"/>
                </a:solidFill>
                <a:latin typeface="Tahoma" pitchFamily="34" charset="0"/>
                <a:cs typeface="Tahoma" pitchFamily="34" charset="0"/>
              </a:rPr>
              <a:t>ali </a:t>
            </a:r>
            <a:r>
              <a:rPr lang="sl-SI" sz="1600" i="1" dirty="0" smtClean="0">
                <a:solidFill>
                  <a:srgbClr val="990033"/>
                </a:solidFill>
                <a:latin typeface="Tahoma" pitchFamily="34" charset="0"/>
                <a:cs typeface="Tahoma" pitchFamily="34" charset="0"/>
              </a:rPr>
              <a:t>regije) </a:t>
            </a:r>
            <a:r>
              <a:rPr lang="sl-SI" sz="1600" i="1" dirty="0">
                <a:solidFill>
                  <a:srgbClr val="990033"/>
                </a:solidFill>
                <a:latin typeface="Tahoma" pitchFamily="34" charset="0"/>
                <a:cs typeface="Tahoma" pitchFamily="34" charset="0"/>
              </a:rPr>
              <a:t>ter prilagojene  </a:t>
            </a:r>
            <a:r>
              <a:rPr lang="sl-SI" sz="1600" i="1" dirty="0" smtClean="0">
                <a:solidFill>
                  <a:srgbClr val="990033"/>
                </a:solidFill>
                <a:latin typeface="Tahoma" pitchFamily="34" charset="0"/>
                <a:cs typeface="Tahoma" pitchFamily="34" charset="0"/>
              </a:rPr>
              <a:t>lokalne strategije</a:t>
            </a:r>
            <a:r>
              <a:rPr lang="sl-SI" sz="1600" i="1" dirty="0">
                <a:solidFill>
                  <a:srgbClr val="990033"/>
                </a:solidFill>
                <a:latin typeface="Tahoma" pitchFamily="34" charset="0"/>
                <a:cs typeface="Tahoma" pitchFamily="34" charset="0"/>
              </a:rPr>
              <a:t>. </a:t>
            </a:r>
            <a:r>
              <a:rPr lang="sl-SI" sz="1600" i="1" dirty="0" smtClean="0">
                <a:solidFill>
                  <a:srgbClr val="990033"/>
                </a:solidFill>
                <a:latin typeface="Tahoma" pitchFamily="34" charset="0"/>
                <a:cs typeface="Tahoma" pitchFamily="34" charset="0"/>
              </a:rPr>
              <a:t> Prednost </a:t>
            </a:r>
            <a:r>
              <a:rPr lang="sl-SI" sz="1600" i="1" dirty="0">
                <a:solidFill>
                  <a:srgbClr val="990033"/>
                </a:solidFill>
                <a:latin typeface="Tahoma" pitchFamily="34" charset="0"/>
                <a:cs typeface="Tahoma" pitchFamily="34" charset="0"/>
              </a:rPr>
              <a:t>imajo </a:t>
            </a:r>
            <a:r>
              <a:rPr lang="sl-SI" sz="1600" i="1" dirty="0" smtClean="0">
                <a:solidFill>
                  <a:srgbClr val="990033"/>
                </a:solidFill>
                <a:latin typeface="Tahoma" pitchFamily="34" charset="0"/>
                <a:cs typeface="Tahoma" pitchFamily="34" charset="0"/>
              </a:rPr>
              <a:t>community-based care </a:t>
            </a:r>
            <a:r>
              <a:rPr lang="sl-SI" sz="1600" i="1" dirty="0">
                <a:solidFill>
                  <a:srgbClr val="990033"/>
                </a:solidFill>
                <a:latin typeface="Tahoma" pitchFamily="34" charset="0"/>
                <a:cs typeface="Tahoma" pitchFamily="34" charset="0"/>
              </a:rPr>
              <a:t>rešitve in </a:t>
            </a:r>
            <a:r>
              <a:rPr lang="sl-SI" sz="1600" i="1" dirty="0" smtClean="0">
                <a:solidFill>
                  <a:srgbClr val="990033"/>
                </a:solidFill>
                <a:latin typeface="Tahoma" pitchFamily="34" charset="0"/>
                <a:cs typeface="Tahoma" pitchFamily="34" charset="0"/>
              </a:rPr>
              <a:t>sosedska</a:t>
            </a:r>
            <a:r>
              <a:rPr lang="sl-SI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) </a:t>
            </a:r>
            <a:r>
              <a:rPr lang="sl-SI" sz="1600" i="1" dirty="0" smtClean="0">
                <a:solidFill>
                  <a:srgbClr val="990033"/>
                </a:solidFill>
                <a:latin typeface="Tahoma" pitchFamily="34" charset="0"/>
                <a:cs typeface="Tahoma" pitchFamily="34" charset="0"/>
              </a:rPr>
              <a:t>ter </a:t>
            </a:r>
            <a:r>
              <a:rPr lang="sl-SI" sz="1600" i="1" dirty="0">
                <a:solidFill>
                  <a:srgbClr val="990033"/>
                </a:solidFill>
                <a:latin typeface="Tahoma" pitchFamily="34" charset="0"/>
                <a:cs typeface="Tahoma" pitchFamily="34" charset="0"/>
              </a:rPr>
              <a:t>družinska pomoč</a:t>
            </a:r>
            <a:r>
              <a:rPr lang="sl-SI" sz="1600" i="1" dirty="0" smtClean="0">
                <a:solidFill>
                  <a:srgbClr val="990033"/>
                </a:solidFill>
                <a:latin typeface="Tahoma" pitchFamily="34" charset="0"/>
                <a:cs typeface="Tahoma" pitchFamily="34" charset="0"/>
              </a:rPr>
              <a:t>. Po novem  </a:t>
            </a:r>
            <a:r>
              <a:rPr lang="sl-SI" sz="1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sosedenjska </a:t>
            </a:r>
            <a:r>
              <a:rPr lang="sl-SI" sz="1600" i="1" dirty="0" smtClean="0">
                <a:solidFill>
                  <a:srgbClr val="990033"/>
                </a:solidFill>
                <a:latin typeface="Tahoma" pitchFamily="34" charset="0"/>
                <a:cs typeface="Tahoma" pitchFamily="34" charset="0"/>
              </a:rPr>
              <a:t>sblika socilanega varstva.</a:t>
            </a:r>
            <a:endParaRPr lang="sl-SI" sz="1600" i="1" dirty="0">
              <a:solidFill>
                <a:srgbClr val="990033"/>
              </a:solidFill>
              <a:latin typeface="Tahoma" pitchFamily="34" charset="0"/>
              <a:cs typeface="Tahoma" pitchFamily="34" charset="0"/>
            </a:endParaRPr>
          </a:p>
          <a:p>
            <a:pPr marL="0" lvl="2" indent="-285750">
              <a:lnSpc>
                <a:spcPts val="2000"/>
              </a:lnSpc>
              <a:spcBef>
                <a:spcPts val="800"/>
              </a:spcBef>
              <a:buSzPct val="120000"/>
              <a:buFont typeface="Wingdings" pitchFamily="2" charset="2"/>
              <a:buChar char="Ø"/>
            </a:pPr>
            <a:r>
              <a:rPr lang="sl-SI" sz="1600" i="1" dirty="0">
                <a:solidFill>
                  <a:srgbClr val="990033"/>
                </a:solidFill>
              </a:rPr>
              <a:t>  </a:t>
            </a:r>
            <a:r>
              <a:rPr lang="sl-SI" i="1" dirty="0">
                <a:solidFill>
                  <a:srgbClr val="990033"/>
                </a:solidFill>
              </a:rPr>
              <a:t>Pretežen sicer </a:t>
            </a:r>
            <a:r>
              <a:rPr lang="sl-SI" b="1" i="1" dirty="0">
                <a:solidFill>
                  <a:srgbClr val="0070C0"/>
                </a:solidFill>
              </a:rPr>
              <a:t>netržni promet s stanovanji  </a:t>
            </a:r>
            <a:r>
              <a:rPr lang="sl-SI" i="1" dirty="0">
                <a:solidFill>
                  <a:srgbClr val="990033"/>
                </a:solidFill>
              </a:rPr>
              <a:t>(preužitkarstvo, dedovanja in </a:t>
            </a:r>
            <a:r>
              <a:rPr lang="sl-SI" i="1" dirty="0" smtClean="0">
                <a:solidFill>
                  <a:srgbClr val="990033"/>
                </a:solidFill>
              </a:rPr>
              <a:t>podobno)  </a:t>
            </a:r>
            <a:r>
              <a:rPr lang="sl-SI" i="1" dirty="0">
                <a:solidFill>
                  <a:srgbClr val="990033"/>
                </a:solidFill>
              </a:rPr>
              <a:t>gre </a:t>
            </a:r>
            <a:r>
              <a:rPr lang="sl-SI" i="1" dirty="0" smtClean="0">
                <a:solidFill>
                  <a:srgbClr val="990033"/>
                </a:solidFill>
              </a:rPr>
              <a:t>neposredno na </a:t>
            </a:r>
            <a:r>
              <a:rPr lang="sl-SI" i="1" dirty="0">
                <a:solidFill>
                  <a:srgbClr val="990033"/>
                </a:solidFill>
              </a:rPr>
              <a:t>potomce </a:t>
            </a:r>
            <a:r>
              <a:rPr lang="sl-SI" i="1" dirty="0" smtClean="0">
                <a:solidFill>
                  <a:srgbClr val="990033"/>
                </a:solidFill>
              </a:rPr>
              <a:t>in druge (2/3), samo </a:t>
            </a:r>
            <a:r>
              <a:rPr lang="sl-SI" i="1" dirty="0">
                <a:solidFill>
                  <a:srgbClr val="990033"/>
                </a:solidFill>
              </a:rPr>
              <a:t>1/3 </a:t>
            </a:r>
            <a:r>
              <a:rPr lang="sl-SI" i="1" dirty="0" smtClean="0">
                <a:solidFill>
                  <a:srgbClr val="990033"/>
                </a:solidFill>
              </a:rPr>
              <a:t>prometa je na zaspanem </a:t>
            </a:r>
            <a:r>
              <a:rPr lang="sl-SI" i="1" dirty="0">
                <a:solidFill>
                  <a:srgbClr val="990033"/>
                </a:solidFill>
              </a:rPr>
              <a:t>trgu z malo transakcijami</a:t>
            </a:r>
            <a:r>
              <a:rPr lang="sl-SI" i="1" dirty="0" smtClean="0">
                <a:solidFill>
                  <a:srgbClr val="990033"/>
                </a:solidFill>
              </a:rPr>
              <a:t>.  </a:t>
            </a:r>
            <a:r>
              <a:rPr lang="sl-SI" i="1" dirty="0">
                <a:solidFill>
                  <a:srgbClr val="990033"/>
                </a:solidFill>
              </a:rPr>
              <a:t>Vedno več dedujejo </a:t>
            </a:r>
            <a:r>
              <a:rPr lang="sl-SI" i="1" dirty="0" smtClean="0">
                <a:solidFill>
                  <a:srgbClr val="990033"/>
                </a:solidFill>
              </a:rPr>
              <a:t>upokojenci po upokojencih. </a:t>
            </a:r>
            <a:r>
              <a:rPr lang="sl-SI" i="1" dirty="0">
                <a:solidFill>
                  <a:srgbClr val="990033"/>
                </a:solidFill>
              </a:rPr>
              <a:t>Dedno pravo je relikt star 200 in več let. </a:t>
            </a:r>
            <a:r>
              <a:rPr lang="sl-SI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Čakamo </a:t>
            </a:r>
            <a:r>
              <a:rPr lang="sl-SI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nov nacionalni stanovanjski </a:t>
            </a:r>
            <a:r>
              <a:rPr lang="sl-SI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program do 2022?.   </a:t>
            </a:r>
            <a:endParaRPr lang="sl-SI" b="1" i="1" dirty="0">
              <a:solidFill>
                <a:srgbClr val="FF0000"/>
              </a:solidFill>
            </a:endParaRPr>
          </a:p>
          <a:p>
            <a:pPr marL="0" lvl="2" indent="-285750">
              <a:lnSpc>
                <a:spcPts val="2000"/>
              </a:lnSpc>
              <a:spcBef>
                <a:spcPts val="800"/>
              </a:spcBef>
              <a:buSzPct val="120000"/>
              <a:buFont typeface="Wingdings" pitchFamily="2" charset="2"/>
              <a:buChar char="Ø"/>
            </a:pPr>
            <a:r>
              <a:rPr lang="sl-SI" sz="1600" i="1" dirty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Bolje je krepiti  </a:t>
            </a:r>
            <a:r>
              <a:rPr lang="sl-SI" sz="1600" b="1" i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samostojne stanovanjske </a:t>
            </a:r>
            <a:r>
              <a:rPr lang="sl-SI" sz="1600" b="1" i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skupine</a:t>
            </a:r>
            <a:r>
              <a:rPr lang="sl-SI" sz="1600" i="1" dirty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, kar je v obravnavani sredini možno tudi v podpori razširjenih sestavljenih gospodinjstev tudi iz več družin</a:t>
            </a:r>
            <a:r>
              <a:rPr lang="sl-SI" i="1" dirty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. </a:t>
            </a:r>
            <a:r>
              <a:rPr lang="sl-SI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Bistveno je  novo in ojačano prostovoljstvo in drugačna ravnanja.</a:t>
            </a:r>
            <a:endParaRPr lang="sl-SI" sz="2000" b="1" i="1" dirty="0">
              <a:solidFill>
                <a:srgbClr val="FF0000"/>
              </a:solidFill>
            </a:endParaRPr>
          </a:p>
          <a:p>
            <a:pPr marL="0" lvl="2" indent="-285750">
              <a:lnSpc>
                <a:spcPts val="2000"/>
              </a:lnSpc>
              <a:spcBef>
                <a:spcPts val="800"/>
              </a:spcBef>
              <a:buSzPct val="120000"/>
              <a:buFont typeface="Wingdings" pitchFamily="2" charset="2"/>
              <a:buChar char="Ø"/>
            </a:pPr>
            <a:r>
              <a:rPr lang="sl-SI" sz="1600" i="1" dirty="0" smtClean="0">
                <a:solidFill>
                  <a:srgbClr val="990033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sl-SI" sz="1600" b="1" i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Ali ne bi oskrbovali stanovalcev in njihovega bivanja (Bewarte Wohnen</a:t>
            </a:r>
            <a:r>
              <a:rPr lang="sl-SI" sz="1600" b="1" i="1" dirty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) in ne kar stanovanj? </a:t>
            </a:r>
          </a:p>
          <a:p>
            <a:pPr marL="0" lvl="2" indent="-285750">
              <a:lnSpc>
                <a:spcPts val="2000"/>
              </a:lnSpc>
              <a:spcBef>
                <a:spcPts val="800"/>
              </a:spcBef>
              <a:buSzPct val="120000"/>
            </a:pPr>
            <a:endParaRPr lang="sl-SI" sz="1600" b="1" i="1" dirty="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6309320"/>
            <a:ext cx="5256584" cy="216024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400" dirty="0" smtClean="0">
                <a:solidFill>
                  <a:srgbClr val="660033"/>
                </a:solidFill>
              </a:rPr>
              <a:t>HELPS Project, Transnational workshop,  26.februar 2013 , Ljubljana</a:t>
            </a:r>
            <a:endParaRPr lang="sl-SI" sz="1400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99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323528" y="641854"/>
            <a:ext cx="8136904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l-SI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Calibri"/>
                <a:cs typeface="Times New Roman"/>
              </a:rPr>
              <a:t>OECD- </a:t>
            </a:r>
            <a:r>
              <a:rPr lang="sl-SI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Calibri"/>
                <a:cs typeface="Times New Roman"/>
              </a:rPr>
              <a:t>Ključne norme in standardi za evalvacijo razvojnega sodelovanja </a:t>
            </a:r>
            <a:endParaRPr lang="sl-SI" sz="11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Calibri"/>
              <a:cs typeface="Times New Roman"/>
            </a:endParaRPr>
          </a:p>
        </p:txBody>
      </p:sp>
      <p:pic>
        <p:nvPicPr>
          <p:cNvPr id="3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825" y="1196752"/>
            <a:ext cx="8480623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avokotnik 4"/>
          <p:cNvSpPr/>
          <p:nvPr/>
        </p:nvSpPr>
        <p:spPr>
          <a:xfrm>
            <a:off x="611560" y="5517232"/>
            <a:ext cx="6624736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l-SI" b="1" dirty="0">
                <a:ln w="9004" cap="flat" cmpd="sng" algn="ctr">
                  <a:solidFill>
                    <a:srgbClr val="D73A36"/>
                  </a:solidFill>
                  <a:prstDash val="solid"/>
                  <a:miter lim="0"/>
                </a:ln>
                <a:noFill/>
                <a:effectLst>
                  <a:outerShdw blurRad="25502" dist="23000" dir="7020000" algn="tl">
                    <a:srgbClr val="000000">
                      <a:alpha val="50000"/>
                    </a:srgbClr>
                  </a:outerShdw>
                </a:effectLst>
                <a:ea typeface="Calibri"/>
                <a:cs typeface="Times New Roman"/>
              </a:rPr>
              <a:t>Priporočila za Slovenijo </a:t>
            </a:r>
            <a:r>
              <a:rPr lang="sl-SI" b="1" dirty="0" smtClean="0">
                <a:ln w="9004" cap="flat" cmpd="sng" algn="ctr">
                  <a:solidFill>
                    <a:srgbClr val="D73A36"/>
                  </a:solidFill>
                  <a:prstDash val="solid"/>
                  <a:miter lim="0"/>
                </a:ln>
                <a:noFill/>
                <a:effectLst>
                  <a:outerShdw blurRad="25502" dist="23000" dir="7020000" algn="tl">
                    <a:srgbClr val="000000">
                      <a:alpha val="50000"/>
                    </a:srgbClr>
                  </a:outerShdw>
                </a:effectLst>
                <a:ea typeface="Calibri"/>
                <a:cs typeface="Times New Roman"/>
              </a:rPr>
              <a:t>:  </a:t>
            </a:r>
            <a:r>
              <a:rPr lang="sl-SI" b="1" dirty="0" smtClean="0">
                <a:ln w="6350" cap="flat" cmpd="sng" algn="ctr">
                  <a:solidFill>
                    <a:srgbClr val="054697"/>
                  </a:solidFill>
                  <a:prstDash val="solid"/>
                  <a:round/>
                </a:ln>
                <a:solidFill>
                  <a:schemeClr val="accent2"/>
                </a:solidFill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  <a:ea typeface="Calibri"/>
                <a:cs typeface="Times New Roman"/>
              </a:rPr>
              <a:t> Predlog OECD-ja kako organizuirati koordinacijo razvojnih prizadevanj</a:t>
            </a:r>
            <a:endParaRPr lang="sl-SI" sz="1400" dirty="0">
              <a:solidFill>
                <a:schemeClr val="accent2"/>
              </a:solidFill>
              <a:ea typeface="Calibri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9552" y="6309320"/>
            <a:ext cx="5256584" cy="216024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400" dirty="0" smtClean="0">
                <a:solidFill>
                  <a:srgbClr val="660033"/>
                </a:solidFill>
              </a:rPr>
              <a:t>HELPS Project, Transnational workshop,  26.februar 2013 , Ljubljana</a:t>
            </a:r>
            <a:endParaRPr lang="sl-SI" sz="1400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304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7408" y="889843"/>
            <a:ext cx="7488832" cy="54271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  <a:spcBef>
                <a:spcPts val="400"/>
              </a:spcBef>
            </a:pPr>
            <a:r>
              <a:rPr lang="sl-SI" b="1" i="1" dirty="0" smtClean="0">
                <a:solidFill>
                  <a:srgbClr val="660033"/>
                </a:solidFill>
              </a:rPr>
              <a:t>ZAKON </a:t>
            </a:r>
            <a:r>
              <a:rPr lang="sl-SI" b="1" i="1" dirty="0">
                <a:solidFill>
                  <a:srgbClr val="660033"/>
                </a:solidFill>
              </a:rPr>
              <a:t>O UVELJAVLJANJU PRAVIC IZ JAVNIH </a:t>
            </a:r>
            <a:r>
              <a:rPr lang="sl-SI" b="1" i="1" dirty="0" smtClean="0">
                <a:solidFill>
                  <a:srgbClr val="660033"/>
                </a:solidFill>
              </a:rPr>
              <a:t>SREDSTEV je </a:t>
            </a:r>
            <a:r>
              <a:rPr lang="sl-SI" b="1" i="1" dirty="0">
                <a:solidFill>
                  <a:srgbClr val="660033"/>
                </a:solidFill>
              </a:rPr>
              <a:t>na novo uredil evidence s področja socialnih </a:t>
            </a:r>
            <a:r>
              <a:rPr lang="sl-SI" b="1" i="1" dirty="0" smtClean="0">
                <a:solidFill>
                  <a:srgbClr val="660033"/>
                </a:solidFill>
              </a:rPr>
              <a:t>varnosti (ozek del). Nad </a:t>
            </a:r>
            <a:r>
              <a:rPr lang="sl-SI" b="1" i="1" dirty="0">
                <a:solidFill>
                  <a:srgbClr val="660033"/>
                </a:solidFill>
              </a:rPr>
              <a:t>to bazo so možne razne obdelave povezane z določili </a:t>
            </a:r>
            <a:r>
              <a:rPr lang="sl-SI" b="1" i="1" dirty="0" smtClean="0">
                <a:solidFill>
                  <a:srgbClr val="660033"/>
                </a:solidFill>
              </a:rPr>
              <a:t>vladine Uredbe 2007  in deloma za podporo Resoluciji...Imamo še druge dokaze</a:t>
            </a:r>
            <a:r>
              <a:rPr lang="sl-SI" b="1" i="1" dirty="0">
                <a:solidFill>
                  <a:srgbClr val="660033"/>
                </a:solidFill>
              </a:rPr>
              <a:t>. </a:t>
            </a:r>
            <a:endParaRPr lang="sl-SI" b="1" i="1" dirty="0" smtClean="0">
              <a:solidFill>
                <a:srgbClr val="660033"/>
              </a:solidFill>
            </a:endParaRPr>
          </a:p>
          <a:p>
            <a:pPr>
              <a:lnSpc>
                <a:spcPts val="2200"/>
              </a:lnSpc>
              <a:spcBef>
                <a:spcPts val="400"/>
              </a:spcBef>
            </a:pPr>
            <a:endParaRPr lang="sl-SI" b="1" i="1" dirty="0">
              <a:solidFill>
                <a:srgbClr val="660033"/>
              </a:solidFill>
            </a:endParaRPr>
          </a:p>
          <a:p>
            <a:pPr marL="285750" indent="-285750">
              <a:lnSpc>
                <a:spcPts val="2200"/>
              </a:lnSpc>
              <a:spcBef>
                <a:spcPts val="400"/>
              </a:spcBef>
              <a:buFont typeface="Arial" pitchFamily="34" charset="0"/>
              <a:buChar char="•"/>
            </a:pPr>
            <a:r>
              <a:rPr lang="sl-SI" b="1" i="1" dirty="0" smtClean="0">
                <a:solidFill>
                  <a:srgbClr val="660033"/>
                </a:solidFill>
              </a:rPr>
              <a:t>V </a:t>
            </a:r>
            <a:r>
              <a:rPr lang="sl-SI" b="1" i="1" dirty="0">
                <a:solidFill>
                  <a:srgbClr val="660033"/>
                </a:solidFill>
              </a:rPr>
              <a:t>letu 2013 je baza že v operativni uporabi samo za tisti del populacije, ki prejema socialne pomoči. Kje je in bo medijana z določanje pragov revščine? </a:t>
            </a:r>
            <a:endParaRPr lang="sl-SI" b="1" i="1" dirty="0" smtClean="0">
              <a:solidFill>
                <a:srgbClr val="660033"/>
              </a:solidFill>
            </a:endParaRPr>
          </a:p>
          <a:p>
            <a:pPr marL="285750" indent="-285750">
              <a:lnSpc>
                <a:spcPts val="2200"/>
              </a:lnSpc>
              <a:spcBef>
                <a:spcPts val="400"/>
              </a:spcBef>
              <a:buFont typeface="Arial" pitchFamily="34" charset="0"/>
              <a:buChar char="•"/>
            </a:pPr>
            <a:r>
              <a:rPr lang="sl-SI" b="1" i="1" dirty="0" smtClean="0">
                <a:solidFill>
                  <a:srgbClr val="660033"/>
                </a:solidFill>
              </a:rPr>
              <a:t>Socialna </a:t>
            </a:r>
            <a:r>
              <a:rPr lang="sl-SI" b="1" i="1" dirty="0">
                <a:solidFill>
                  <a:srgbClr val="660033"/>
                </a:solidFill>
              </a:rPr>
              <a:t>politika, pa ne zadeva samo takih pomoči potrebnih prebivalcev in njihovih osebnih asociacij (družina gospodinjstvo).  Posebej če po novem veliko gradimo tudi na  preventivi  (RNPSV2013 -2020</a:t>
            </a:r>
          </a:p>
          <a:p>
            <a:pPr marL="285750" indent="-285750">
              <a:lnSpc>
                <a:spcPts val="2200"/>
              </a:lnSpc>
              <a:spcBef>
                <a:spcPts val="400"/>
              </a:spcBef>
              <a:buFont typeface="Arial" pitchFamily="34" charset="0"/>
              <a:buChar char="•"/>
            </a:pPr>
            <a:r>
              <a:rPr lang="sl-SI" b="1" i="1" dirty="0" smtClean="0">
                <a:solidFill>
                  <a:srgbClr val="660033"/>
                </a:solidFill>
              </a:rPr>
              <a:t>S </a:t>
            </a:r>
            <a:r>
              <a:rPr lang="sl-SI" b="1" i="1" dirty="0">
                <a:solidFill>
                  <a:srgbClr val="660033"/>
                </a:solidFill>
              </a:rPr>
              <a:t>podobnimi sredstvi – povezovanjem vsega administrativno zbiranega deloma še vsebinsko in sintaktično neurejenega, resorno zbiranega in nepovezanega »podatkovja« na ravni prejemnika pomoči ali neke njegove asociacije (družina gospodinjstvo ter podobno</a:t>
            </a:r>
            <a:r>
              <a:rPr lang="sl-SI" b="1" i="1" dirty="0" smtClean="0">
                <a:solidFill>
                  <a:srgbClr val="660033"/>
                </a:solidFill>
              </a:rPr>
              <a:t>) je možno narediti osnove </a:t>
            </a:r>
            <a:r>
              <a:rPr lang="sl-SI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za uporabno dokaj popolno bazo socialnih podatkov, ki bi odpravila tudi omenjeno asimetrijo. </a:t>
            </a:r>
            <a:endParaRPr lang="sl-SI" b="1" i="1" dirty="0" smtClean="0">
              <a:solidFill>
                <a:srgbClr val="FF0000"/>
              </a:solidFill>
            </a:endParaRPr>
          </a:p>
          <a:p>
            <a:pPr>
              <a:lnSpc>
                <a:spcPts val="2200"/>
              </a:lnSpc>
              <a:spcBef>
                <a:spcPts val="400"/>
              </a:spcBef>
            </a:pPr>
            <a:endParaRPr lang="sl-SI" b="1" i="1" dirty="0" smtClean="0">
              <a:solidFill>
                <a:srgbClr val="660033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7544" y="404664"/>
            <a:ext cx="8064896" cy="4851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Mogoče bo uspelo</a:t>
            </a:r>
            <a:endParaRPr lang="sl-SI" sz="20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6470858"/>
            <a:ext cx="5256584" cy="270510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400" dirty="0" smtClean="0">
                <a:solidFill>
                  <a:srgbClr val="660033"/>
                </a:solidFill>
              </a:rPr>
              <a:t>HELPS Project, Transnational workshop,  26.februar 2013 , Ljubljana</a:t>
            </a:r>
            <a:endParaRPr lang="sl-SI" sz="1400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292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</TotalTime>
  <Words>1857</Words>
  <Application>Microsoft Office PowerPoint</Application>
  <PresentationFormat>Diaprojekcija na zaslonu (4:3)</PresentationFormat>
  <Paragraphs>208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13</vt:i4>
      </vt:variant>
    </vt:vector>
  </HeadingPairs>
  <TitlesOfParts>
    <vt:vector size="14" baseType="lpstr">
      <vt:lpstr>Office Theme</vt:lpstr>
      <vt:lpstr>Modeli in podatki za splošno socialno politiko  in razne politike socialnneg varstva s posebnim ozirom na bivalne potrebe  posebnih skupin</vt:lpstr>
      <vt:lpstr>Resolucija o nacionalnem programu socialnega varstva za obdobje  2013- 2020</vt:lpstr>
      <vt:lpstr>Ukrepi in obeti socialne politike v letu  2005  (1)</vt:lpstr>
      <vt:lpstr>Ukrepi in obeti socialne politike v letu  2005  (2)</vt:lpstr>
      <vt:lpstr>Malo zgodovine 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Demografska prognoza , starostne skupine KstOS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Banovec</dc:creator>
  <cp:lastModifiedBy>Anja</cp:lastModifiedBy>
  <cp:revision>31</cp:revision>
  <dcterms:created xsi:type="dcterms:W3CDTF">2013-02-25T16:42:56Z</dcterms:created>
  <dcterms:modified xsi:type="dcterms:W3CDTF">2013-02-28T10:23:37Z</dcterms:modified>
</cp:coreProperties>
</file>