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0" r:id="rId3"/>
    <p:sldId id="267" r:id="rId4"/>
    <p:sldId id="281" r:id="rId5"/>
    <p:sldId id="269" r:id="rId6"/>
    <p:sldId id="272" r:id="rId7"/>
    <p:sldId id="258" r:id="rId8"/>
    <p:sldId id="259" r:id="rId9"/>
    <p:sldId id="262" r:id="rId10"/>
    <p:sldId id="278" r:id="rId11"/>
    <p:sldId id="279" r:id="rId12"/>
    <p:sldId id="273" r:id="rId13"/>
    <p:sldId id="275" r:id="rId14"/>
    <p:sldId id="274" r:id="rId15"/>
    <p:sldId id="276" r:id="rId16"/>
    <p:sldId id="277" r:id="rId17"/>
    <p:sldId id="265" r:id="rId18"/>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09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D0FCD81-2A81-CC4E-9DD6-F11B18F29262}" type="datetimeFigureOut">
              <a:rPr lang="it-IT" smtClean="0"/>
              <a:t>26/02/13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2B8011-B180-DE4E-AB7C-F810BEBA4CC1}" type="slidenum">
              <a:rPr lang="it-IT" smtClean="0"/>
              <a:t>‹n.›</a:t>
            </a:fld>
            <a:endParaRPr lang="it-IT"/>
          </a:p>
        </p:txBody>
      </p:sp>
    </p:spTree>
    <p:extLst>
      <p:ext uri="{BB962C8B-B14F-4D97-AF65-F5344CB8AC3E}">
        <p14:creationId xmlns:p14="http://schemas.microsoft.com/office/powerpoint/2010/main" val="3199026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D0FCD81-2A81-CC4E-9DD6-F11B18F29262}" type="datetimeFigureOut">
              <a:rPr lang="it-IT" smtClean="0"/>
              <a:t>26/02/13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2B8011-B180-DE4E-AB7C-F810BEBA4CC1}" type="slidenum">
              <a:rPr lang="it-IT" smtClean="0"/>
              <a:t>‹n.›</a:t>
            </a:fld>
            <a:endParaRPr lang="it-IT"/>
          </a:p>
        </p:txBody>
      </p:sp>
    </p:spTree>
    <p:extLst>
      <p:ext uri="{BB962C8B-B14F-4D97-AF65-F5344CB8AC3E}">
        <p14:creationId xmlns:p14="http://schemas.microsoft.com/office/powerpoint/2010/main" val="8934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D0FCD81-2A81-CC4E-9DD6-F11B18F29262}" type="datetimeFigureOut">
              <a:rPr lang="it-IT" smtClean="0"/>
              <a:t>26/02/13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2B8011-B180-DE4E-AB7C-F810BEBA4CC1}" type="slidenum">
              <a:rPr lang="it-IT" smtClean="0"/>
              <a:t>‹n.›</a:t>
            </a:fld>
            <a:endParaRPr lang="it-IT"/>
          </a:p>
        </p:txBody>
      </p:sp>
    </p:spTree>
    <p:extLst>
      <p:ext uri="{BB962C8B-B14F-4D97-AF65-F5344CB8AC3E}">
        <p14:creationId xmlns:p14="http://schemas.microsoft.com/office/powerpoint/2010/main" val="731791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D0FCD81-2A81-CC4E-9DD6-F11B18F29262}" type="datetimeFigureOut">
              <a:rPr lang="it-IT" smtClean="0"/>
              <a:t>26/02/13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2B8011-B180-DE4E-AB7C-F810BEBA4CC1}" type="slidenum">
              <a:rPr lang="it-IT" smtClean="0"/>
              <a:t>‹n.›</a:t>
            </a:fld>
            <a:endParaRPr lang="it-IT"/>
          </a:p>
        </p:txBody>
      </p:sp>
    </p:spTree>
    <p:extLst>
      <p:ext uri="{BB962C8B-B14F-4D97-AF65-F5344CB8AC3E}">
        <p14:creationId xmlns:p14="http://schemas.microsoft.com/office/powerpoint/2010/main" val="225942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DD0FCD81-2A81-CC4E-9DD6-F11B18F29262}" type="datetimeFigureOut">
              <a:rPr lang="it-IT" smtClean="0"/>
              <a:t>26/02/13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2B8011-B180-DE4E-AB7C-F810BEBA4CC1}" type="slidenum">
              <a:rPr lang="it-IT" smtClean="0"/>
              <a:t>‹n.›</a:t>
            </a:fld>
            <a:endParaRPr lang="it-IT"/>
          </a:p>
        </p:txBody>
      </p:sp>
    </p:spTree>
    <p:extLst>
      <p:ext uri="{BB962C8B-B14F-4D97-AF65-F5344CB8AC3E}">
        <p14:creationId xmlns:p14="http://schemas.microsoft.com/office/powerpoint/2010/main" val="60845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D0FCD81-2A81-CC4E-9DD6-F11B18F29262}" type="datetimeFigureOut">
              <a:rPr lang="it-IT" smtClean="0"/>
              <a:t>26/02/13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12B8011-B180-DE4E-AB7C-F810BEBA4CC1}" type="slidenum">
              <a:rPr lang="it-IT" smtClean="0"/>
              <a:t>‹n.›</a:t>
            </a:fld>
            <a:endParaRPr lang="it-IT"/>
          </a:p>
        </p:txBody>
      </p:sp>
    </p:spTree>
    <p:extLst>
      <p:ext uri="{BB962C8B-B14F-4D97-AF65-F5344CB8AC3E}">
        <p14:creationId xmlns:p14="http://schemas.microsoft.com/office/powerpoint/2010/main" val="1448998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D0FCD81-2A81-CC4E-9DD6-F11B18F29262}" type="datetimeFigureOut">
              <a:rPr lang="it-IT" smtClean="0"/>
              <a:t>26/02/13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12B8011-B180-DE4E-AB7C-F810BEBA4CC1}" type="slidenum">
              <a:rPr lang="it-IT" smtClean="0"/>
              <a:t>‹n.›</a:t>
            </a:fld>
            <a:endParaRPr lang="it-IT"/>
          </a:p>
        </p:txBody>
      </p:sp>
    </p:spTree>
    <p:extLst>
      <p:ext uri="{BB962C8B-B14F-4D97-AF65-F5344CB8AC3E}">
        <p14:creationId xmlns:p14="http://schemas.microsoft.com/office/powerpoint/2010/main" val="4126557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DD0FCD81-2A81-CC4E-9DD6-F11B18F29262}" type="datetimeFigureOut">
              <a:rPr lang="it-IT" smtClean="0"/>
              <a:t>26/02/13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12B8011-B180-DE4E-AB7C-F810BEBA4CC1}" type="slidenum">
              <a:rPr lang="it-IT" smtClean="0"/>
              <a:t>‹n.›</a:t>
            </a:fld>
            <a:endParaRPr lang="it-IT"/>
          </a:p>
        </p:txBody>
      </p:sp>
    </p:spTree>
    <p:extLst>
      <p:ext uri="{BB962C8B-B14F-4D97-AF65-F5344CB8AC3E}">
        <p14:creationId xmlns:p14="http://schemas.microsoft.com/office/powerpoint/2010/main" val="4070518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D0FCD81-2A81-CC4E-9DD6-F11B18F29262}" type="datetimeFigureOut">
              <a:rPr lang="it-IT" smtClean="0"/>
              <a:t>26/02/13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12B8011-B180-DE4E-AB7C-F810BEBA4CC1}" type="slidenum">
              <a:rPr lang="it-IT" smtClean="0"/>
              <a:t>‹n.›</a:t>
            </a:fld>
            <a:endParaRPr lang="it-IT"/>
          </a:p>
        </p:txBody>
      </p:sp>
    </p:spTree>
    <p:extLst>
      <p:ext uri="{BB962C8B-B14F-4D97-AF65-F5344CB8AC3E}">
        <p14:creationId xmlns:p14="http://schemas.microsoft.com/office/powerpoint/2010/main" val="410488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DD0FCD81-2A81-CC4E-9DD6-F11B18F29262}" type="datetimeFigureOut">
              <a:rPr lang="it-IT" smtClean="0"/>
              <a:t>26/02/13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12B8011-B180-DE4E-AB7C-F810BEBA4CC1}" type="slidenum">
              <a:rPr lang="it-IT" smtClean="0"/>
              <a:t>‹n.›</a:t>
            </a:fld>
            <a:endParaRPr lang="it-IT"/>
          </a:p>
        </p:txBody>
      </p:sp>
    </p:spTree>
    <p:extLst>
      <p:ext uri="{BB962C8B-B14F-4D97-AF65-F5344CB8AC3E}">
        <p14:creationId xmlns:p14="http://schemas.microsoft.com/office/powerpoint/2010/main" val="1975730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DD0FCD81-2A81-CC4E-9DD6-F11B18F29262}" type="datetimeFigureOut">
              <a:rPr lang="it-IT" smtClean="0"/>
              <a:t>26/02/13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12B8011-B180-DE4E-AB7C-F810BEBA4CC1}" type="slidenum">
              <a:rPr lang="it-IT" smtClean="0"/>
              <a:t>‹n.›</a:t>
            </a:fld>
            <a:endParaRPr lang="it-IT"/>
          </a:p>
        </p:txBody>
      </p:sp>
    </p:spTree>
    <p:extLst>
      <p:ext uri="{BB962C8B-B14F-4D97-AF65-F5344CB8AC3E}">
        <p14:creationId xmlns:p14="http://schemas.microsoft.com/office/powerpoint/2010/main" val="20962328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0FCD81-2A81-CC4E-9DD6-F11B18F29262}" type="datetimeFigureOut">
              <a:rPr lang="it-IT" smtClean="0"/>
              <a:t>26/02/13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2B8011-B180-DE4E-AB7C-F810BEBA4CC1}" type="slidenum">
              <a:rPr lang="it-IT" smtClean="0"/>
              <a:t>‹n.›</a:t>
            </a:fld>
            <a:endParaRPr lang="it-IT"/>
          </a:p>
        </p:txBody>
      </p:sp>
    </p:spTree>
    <p:extLst>
      <p:ext uri="{BB962C8B-B14F-4D97-AF65-F5344CB8AC3E}">
        <p14:creationId xmlns:p14="http://schemas.microsoft.com/office/powerpoint/2010/main" val="1172894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package" Target="../embeddings/Documento_di_Microsoft_Word1.docx"/><Relationship Id="rId4"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712636"/>
            <a:ext cx="7772400" cy="1470025"/>
          </a:xfrm>
        </p:spPr>
        <p:txBody>
          <a:bodyPr>
            <a:normAutofit/>
          </a:bodyPr>
          <a:lstStyle/>
          <a:p>
            <a:r>
              <a:rPr lang="it-IT" sz="2800" b="1" dirty="0" smtClean="0"/>
              <a:t>COMMUNICATION PRIORITIES</a:t>
            </a:r>
            <a:br>
              <a:rPr lang="it-IT" sz="2800" b="1" dirty="0" smtClean="0"/>
            </a:br>
            <a:r>
              <a:rPr lang="it-IT" sz="2400" b="1" i="1" dirty="0" smtClean="0"/>
              <a:t>- </a:t>
            </a:r>
            <a:r>
              <a:rPr lang="it-IT" sz="2400" b="1" i="1" dirty="0" err="1" smtClean="0"/>
              <a:t>Communication</a:t>
            </a:r>
            <a:r>
              <a:rPr lang="it-IT" sz="2400" b="1" i="1" dirty="0" smtClean="0"/>
              <a:t> Plan </a:t>
            </a:r>
            <a:r>
              <a:rPr lang="it-IT" sz="2400" b="1" i="1" dirty="0" err="1" smtClean="0"/>
              <a:t>Implementation</a:t>
            </a:r>
            <a:r>
              <a:rPr lang="it-IT" sz="2400" b="1" i="1" dirty="0" smtClean="0"/>
              <a:t> &amp; </a:t>
            </a:r>
            <a:r>
              <a:rPr lang="it-IT" sz="2400" b="1" i="1" dirty="0" err="1" smtClean="0"/>
              <a:t>Dissemination</a:t>
            </a:r>
            <a:r>
              <a:rPr lang="it-IT" sz="2400" b="1" i="1" dirty="0" smtClean="0"/>
              <a:t>-  </a:t>
            </a:r>
            <a:endParaRPr lang="it-IT" sz="2400" b="1" i="1" dirty="0"/>
          </a:p>
        </p:txBody>
      </p:sp>
      <p:sp>
        <p:nvSpPr>
          <p:cNvPr id="3" name="Sottotitolo 2"/>
          <p:cNvSpPr>
            <a:spLocks noGrp="1"/>
          </p:cNvSpPr>
          <p:nvPr>
            <p:ph type="subTitle" idx="1"/>
          </p:nvPr>
        </p:nvSpPr>
        <p:spPr>
          <a:xfrm>
            <a:off x="1371600" y="3009899"/>
            <a:ext cx="6400800" cy="2588467"/>
          </a:xfrm>
        </p:spPr>
        <p:txBody>
          <a:bodyPr>
            <a:normAutofit/>
          </a:bodyPr>
          <a:lstStyle/>
          <a:p>
            <a:pPr algn="r"/>
            <a:r>
              <a:rPr lang="it-IT" sz="2000" dirty="0" smtClean="0">
                <a:solidFill>
                  <a:srgbClr val="000000"/>
                </a:solidFill>
              </a:rPr>
              <a:t>HELPS Project </a:t>
            </a:r>
            <a:r>
              <a:rPr lang="it-IT" sz="2000" dirty="0" err="1" smtClean="0">
                <a:solidFill>
                  <a:srgbClr val="000000"/>
                </a:solidFill>
              </a:rPr>
              <a:t>Transnational</a:t>
            </a:r>
            <a:r>
              <a:rPr lang="it-IT" sz="2000" dirty="0">
                <a:solidFill>
                  <a:srgbClr val="000000"/>
                </a:solidFill>
              </a:rPr>
              <a:t> </a:t>
            </a:r>
            <a:r>
              <a:rPr lang="it-IT" sz="2000" dirty="0" smtClean="0">
                <a:solidFill>
                  <a:srgbClr val="000000"/>
                </a:solidFill>
              </a:rPr>
              <a:t>Workshop</a:t>
            </a:r>
          </a:p>
          <a:p>
            <a:pPr algn="r"/>
            <a:r>
              <a:rPr lang="it-IT" sz="2000" dirty="0" smtClean="0">
                <a:solidFill>
                  <a:srgbClr val="000000"/>
                </a:solidFill>
              </a:rPr>
              <a:t>25-26 </a:t>
            </a:r>
            <a:r>
              <a:rPr lang="it-IT" sz="2000" dirty="0" err="1" smtClean="0">
                <a:solidFill>
                  <a:srgbClr val="000000"/>
                </a:solidFill>
              </a:rPr>
              <a:t>February</a:t>
            </a:r>
            <a:r>
              <a:rPr lang="it-IT" sz="2000" dirty="0" smtClean="0">
                <a:solidFill>
                  <a:srgbClr val="000000"/>
                </a:solidFill>
              </a:rPr>
              <a:t> 2013, </a:t>
            </a:r>
            <a:r>
              <a:rPr lang="it-IT" sz="2000" dirty="0" err="1" smtClean="0">
                <a:solidFill>
                  <a:srgbClr val="000000"/>
                </a:solidFill>
              </a:rPr>
              <a:t>Ljubljana</a:t>
            </a:r>
            <a:r>
              <a:rPr lang="it-IT" sz="2000" dirty="0" smtClean="0">
                <a:solidFill>
                  <a:srgbClr val="000000"/>
                </a:solidFill>
              </a:rPr>
              <a:t>, Slovenia </a:t>
            </a:r>
          </a:p>
          <a:p>
            <a:endParaRPr lang="it-IT" sz="2000" dirty="0">
              <a:solidFill>
                <a:srgbClr val="000000"/>
              </a:solidFill>
            </a:endParaRPr>
          </a:p>
          <a:p>
            <a:pPr algn="l"/>
            <a:r>
              <a:rPr lang="it-IT" sz="2000" dirty="0" smtClean="0">
                <a:solidFill>
                  <a:srgbClr val="000000"/>
                </a:solidFill>
              </a:rPr>
              <a:t>Gabriela PREDA</a:t>
            </a:r>
          </a:p>
          <a:p>
            <a:pPr algn="l"/>
            <a:r>
              <a:rPr lang="it-IT" sz="2000" dirty="0" err="1" smtClean="0">
                <a:solidFill>
                  <a:srgbClr val="000000"/>
                </a:solidFill>
              </a:rPr>
              <a:t>Communication</a:t>
            </a:r>
            <a:r>
              <a:rPr lang="it-IT" sz="2000" dirty="0" smtClean="0">
                <a:solidFill>
                  <a:srgbClr val="000000"/>
                </a:solidFill>
              </a:rPr>
              <a:t> Manager HELPS</a:t>
            </a:r>
          </a:p>
          <a:p>
            <a:pPr algn="l"/>
            <a:r>
              <a:rPr lang="it-IT" sz="2000" dirty="0" smtClean="0">
                <a:solidFill>
                  <a:srgbClr val="000000"/>
                </a:solidFill>
              </a:rPr>
              <a:t>Project Lead Partner: </a:t>
            </a:r>
          </a:p>
          <a:p>
            <a:pPr algn="r"/>
            <a:endParaRPr lang="it-IT" sz="2000" dirty="0">
              <a:solidFill>
                <a:srgbClr val="000000"/>
              </a:solidFill>
            </a:endParaRPr>
          </a:p>
          <a:p>
            <a:pPr algn="r"/>
            <a:endParaRPr lang="it-IT" sz="2000" dirty="0">
              <a:solidFill>
                <a:srgbClr val="000000"/>
              </a:solidFill>
            </a:endParaRPr>
          </a:p>
        </p:txBody>
      </p:sp>
      <p:pic>
        <p:nvPicPr>
          <p:cNvPr id="4" name="Obrázek 2" descr="C:\Users\stepanka.pfeiferova\Dropbox\Bydlení\Sociální bydlení CE\Logo\HELPS final\helps+ACRONIM horizont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20" y="83638"/>
            <a:ext cx="4067813" cy="95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5" descr="C:\Users\stepanka.pfeiferova\Dropbox\Bydlení\Sociální bydlení CE\Logo\logos_CEEUerdf_forweb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3829" y="167276"/>
            <a:ext cx="4630171" cy="87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p:cNvSpPr/>
          <p:nvPr/>
        </p:nvSpPr>
        <p:spPr>
          <a:xfrm>
            <a:off x="0" y="6208602"/>
            <a:ext cx="9144000" cy="307777"/>
          </a:xfrm>
          <a:prstGeom prst="rect">
            <a:avLst/>
          </a:prstGeom>
        </p:spPr>
        <p:txBody>
          <a:bodyPr wrap="square">
            <a:spAutoFit/>
          </a:bodyPr>
          <a:lstStyle/>
          <a:p>
            <a:pPr algn="ctr" eaLnBrk="0" hangingPunct="0"/>
            <a:r>
              <a:rPr lang="en-US" sz="1400" dirty="0">
                <a:ea typeface="Calibri" charset="0"/>
              </a:rPr>
              <a:t>This project is implemented through the CENTRAL EUROPE </a:t>
            </a:r>
            <a:r>
              <a:rPr lang="en-US" sz="1400" dirty="0" err="1">
                <a:ea typeface="Calibri" charset="0"/>
              </a:rPr>
              <a:t>Programme</a:t>
            </a:r>
            <a:r>
              <a:rPr lang="en-US" sz="1400" dirty="0">
                <a:ea typeface="Calibri" charset="0"/>
              </a:rPr>
              <a:t> co-financed by the ERDF</a:t>
            </a:r>
          </a:p>
        </p:txBody>
      </p:sp>
      <p:pic>
        <p:nvPicPr>
          <p:cNvPr id="8" name="Immagine 7"/>
          <p:cNvPicPr>
            <a:picLocks noChangeAspect="1"/>
          </p:cNvPicPr>
          <p:nvPr/>
        </p:nvPicPr>
        <p:blipFill>
          <a:blip r:embed="rId4"/>
          <a:stretch>
            <a:fillRect/>
          </a:stretch>
        </p:blipFill>
        <p:spPr>
          <a:xfrm>
            <a:off x="3756810" y="4784860"/>
            <a:ext cx="2007795" cy="443635"/>
          </a:xfrm>
          <a:prstGeom prst="rect">
            <a:avLst/>
          </a:prstGeom>
        </p:spPr>
      </p:pic>
    </p:spTree>
    <p:extLst>
      <p:ext uri="{BB962C8B-B14F-4D97-AF65-F5344CB8AC3E}">
        <p14:creationId xmlns:p14="http://schemas.microsoft.com/office/powerpoint/2010/main" val="3309847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What’s</a:t>
            </a:r>
            <a:r>
              <a:rPr lang="it-IT" dirty="0" smtClean="0"/>
              <a:t> </a:t>
            </a:r>
            <a:r>
              <a:rPr lang="it-IT" dirty="0" err="1" smtClean="0"/>
              <a:t>next</a:t>
            </a:r>
            <a:r>
              <a:rPr lang="it-IT" dirty="0" smtClean="0"/>
              <a:t>?</a:t>
            </a:r>
            <a:endParaRPr lang="it-IT" dirty="0"/>
          </a:p>
        </p:txBody>
      </p:sp>
      <p:sp>
        <p:nvSpPr>
          <p:cNvPr id="3" name="Segnaposto contenuto 2"/>
          <p:cNvSpPr>
            <a:spLocks noGrp="1"/>
          </p:cNvSpPr>
          <p:nvPr>
            <p:ph idx="1"/>
          </p:nvPr>
        </p:nvSpPr>
        <p:spPr/>
        <p:txBody>
          <a:bodyPr>
            <a:normAutofit fontScale="92500" lnSpcReduction="20000"/>
          </a:bodyPr>
          <a:lstStyle/>
          <a:p>
            <a:r>
              <a:rPr lang="it-IT" u="sng" dirty="0" err="1" smtClean="0"/>
              <a:t>Internal</a:t>
            </a:r>
            <a:r>
              <a:rPr lang="it-IT" u="sng" dirty="0" smtClean="0"/>
              <a:t> </a:t>
            </a:r>
            <a:r>
              <a:rPr lang="it-IT" u="sng" dirty="0" err="1" smtClean="0"/>
              <a:t>Communication</a:t>
            </a:r>
            <a:r>
              <a:rPr lang="it-IT" u="sng" dirty="0" smtClean="0"/>
              <a:t>:</a:t>
            </a:r>
          </a:p>
          <a:p>
            <a:pPr>
              <a:buFontTx/>
              <a:buChar char="-"/>
            </a:pPr>
            <a:r>
              <a:rPr lang="it-IT" dirty="0" smtClean="0"/>
              <a:t>Online </a:t>
            </a:r>
            <a:r>
              <a:rPr lang="it-IT" dirty="0" err="1" smtClean="0"/>
              <a:t>platform</a:t>
            </a:r>
            <a:r>
              <a:rPr lang="it-IT" dirty="0" smtClean="0"/>
              <a:t> to share info in </a:t>
            </a:r>
          </a:p>
          <a:p>
            <a:pPr marL="0" indent="0">
              <a:buNone/>
            </a:pPr>
            <a:r>
              <a:rPr lang="it-IT" dirty="0" smtClean="0"/>
              <a:t>“</a:t>
            </a:r>
            <a:r>
              <a:rPr lang="it-IT" dirty="0" err="1" smtClean="0"/>
              <a:t>real</a:t>
            </a:r>
            <a:r>
              <a:rPr lang="it-IT" dirty="0" smtClean="0"/>
              <a:t> time”?!</a:t>
            </a:r>
          </a:p>
          <a:p>
            <a:pPr>
              <a:buFontTx/>
              <a:buChar char="-"/>
            </a:pPr>
            <a:r>
              <a:rPr lang="it-IT" dirty="0" smtClean="0"/>
              <a:t>GANTT for </a:t>
            </a:r>
            <a:r>
              <a:rPr lang="it-IT" dirty="0" err="1"/>
              <a:t>T</a:t>
            </a:r>
            <a:r>
              <a:rPr lang="it-IT" dirty="0" err="1" smtClean="0"/>
              <a:t>asks</a:t>
            </a:r>
            <a:r>
              <a:rPr lang="it-IT" dirty="0" smtClean="0"/>
              <a:t>?</a:t>
            </a:r>
          </a:p>
          <a:p>
            <a:pPr>
              <a:buFontTx/>
              <a:buChar char="-"/>
            </a:pPr>
            <a:r>
              <a:rPr lang="it-IT" dirty="0" err="1" smtClean="0"/>
              <a:t>Communication</a:t>
            </a:r>
            <a:r>
              <a:rPr lang="it-IT" dirty="0" smtClean="0"/>
              <a:t> Sessions?</a:t>
            </a:r>
          </a:p>
          <a:p>
            <a:pPr>
              <a:buFontTx/>
              <a:buChar char="-"/>
            </a:pPr>
            <a:endParaRPr lang="it-IT" dirty="0" smtClean="0"/>
          </a:p>
          <a:p>
            <a:r>
              <a:rPr lang="it-IT" u="sng" dirty="0" err="1" smtClean="0"/>
              <a:t>External</a:t>
            </a:r>
            <a:r>
              <a:rPr lang="it-IT" u="sng" dirty="0" smtClean="0"/>
              <a:t> </a:t>
            </a:r>
            <a:r>
              <a:rPr lang="it-IT" u="sng" dirty="0" err="1" smtClean="0"/>
              <a:t>Communication</a:t>
            </a:r>
            <a:r>
              <a:rPr lang="it-IT" u="sng" dirty="0" smtClean="0"/>
              <a:t>:</a:t>
            </a:r>
          </a:p>
          <a:p>
            <a:pPr>
              <a:buFontTx/>
              <a:buChar char="-"/>
            </a:pPr>
            <a:r>
              <a:rPr lang="it-IT" dirty="0" err="1" smtClean="0"/>
              <a:t>Outputs</a:t>
            </a:r>
            <a:r>
              <a:rPr lang="it-IT" dirty="0" smtClean="0"/>
              <a:t> (</a:t>
            </a:r>
            <a:r>
              <a:rPr lang="it-IT" dirty="0" err="1" smtClean="0"/>
              <a:t>PPs</a:t>
            </a:r>
            <a:r>
              <a:rPr lang="it-IT" dirty="0" smtClean="0"/>
              <a:t> &amp; </a:t>
            </a:r>
            <a:r>
              <a:rPr lang="it-IT" dirty="0" err="1" smtClean="0"/>
              <a:t>projects</a:t>
            </a:r>
            <a:r>
              <a:rPr lang="it-IT" dirty="0" smtClean="0"/>
              <a:t> </a:t>
            </a:r>
          </a:p>
          <a:p>
            <a:pPr marL="0" indent="0">
              <a:buNone/>
            </a:pPr>
            <a:r>
              <a:rPr lang="it-IT" dirty="0" err="1" smtClean="0"/>
              <a:t>attn</a:t>
            </a:r>
            <a:r>
              <a:rPr lang="it-IT" dirty="0" smtClean="0"/>
              <a:t>. </a:t>
            </a:r>
            <a:r>
              <a:rPr lang="it-IT" dirty="0" err="1" smtClean="0"/>
              <a:t>deadlines</a:t>
            </a:r>
            <a:r>
              <a:rPr lang="it-IT" dirty="0" smtClean="0"/>
              <a:t>)</a:t>
            </a:r>
          </a:p>
          <a:p>
            <a:pPr>
              <a:buFontTx/>
              <a:buChar char="-"/>
            </a:pPr>
            <a:endParaRPr lang="it-IT" dirty="0"/>
          </a:p>
          <a:p>
            <a:pPr marL="0" indent="0">
              <a:buNone/>
            </a:pPr>
            <a:endParaRPr lang="it-IT" dirty="0" smtClean="0"/>
          </a:p>
          <a:p>
            <a:endParaRPr lang="it-IT" dirty="0"/>
          </a:p>
        </p:txBody>
      </p:sp>
      <p:pic>
        <p:nvPicPr>
          <p:cNvPr id="4" name="Picture 2" descr="j0327014"/>
          <p:cNvPicPr>
            <a:picLocks noChangeAspect="1" noChangeArrowheads="1"/>
          </p:cNvPicPr>
          <p:nvPr/>
        </p:nvPicPr>
        <p:blipFill rotWithShape="1">
          <a:blip r:embed="rId2">
            <a:lum bright="20000" contrast="-20000"/>
            <a:extLst>
              <a:ext uri="{28A0092B-C50C-407E-A947-70E740481C1C}">
                <a14:useLocalDpi xmlns:a14="http://schemas.microsoft.com/office/drawing/2010/main" val="0"/>
              </a:ext>
            </a:extLst>
          </a:blip>
          <a:srcRect l="34984" t="1" r="35690" b="-1226"/>
          <a:stretch/>
        </p:blipFill>
        <p:spPr bwMode="auto">
          <a:xfrm>
            <a:off x="6272061" y="1029142"/>
            <a:ext cx="2249529" cy="531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3782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Don’t</a:t>
            </a:r>
            <a:r>
              <a:rPr lang="it-IT" dirty="0" smtClean="0"/>
              <a:t> </a:t>
            </a:r>
            <a:r>
              <a:rPr lang="it-IT" dirty="0" err="1" smtClean="0"/>
              <a:t>forget</a:t>
            </a:r>
            <a:r>
              <a:rPr lang="it-IT" dirty="0" smtClean="0"/>
              <a:t> </a:t>
            </a:r>
            <a:r>
              <a:rPr lang="it-IT" dirty="0" err="1" smtClean="0"/>
              <a:t>about</a:t>
            </a:r>
            <a:r>
              <a:rPr lang="it-IT" dirty="0" smtClean="0"/>
              <a:t> </a:t>
            </a:r>
            <a:r>
              <a:rPr lang="it-IT" dirty="0" err="1" smtClean="0"/>
              <a:t>our</a:t>
            </a:r>
            <a:r>
              <a:rPr lang="it-IT" dirty="0" smtClean="0"/>
              <a:t> </a:t>
            </a:r>
            <a:r>
              <a:rPr lang="it-IT" dirty="0" err="1" smtClean="0"/>
              <a:t>funders</a:t>
            </a:r>
            <a:r>
              <a:rPr lang="it-IT" dirty="0" smtClean="0"/>
              <a:t> </a:t>
            </a:r>
            <a:br>
              <a:rPr lang="it-IT" dirty="0" smtClean="0"/>
            </a:br>
            <a:r>
              <a:rPr lang="it-IT" dirty="0" smtClean="0"/>
              <a:t>(</a:t>
            </a:r>
            <a:r>
              <a:rPr lang="it-IT" dirty="0" err="1" smtClean="0"/>
              <a:t>attn</a:t>
            </a:r>
            <a:r>
              <a:rPr lang="it-IT" dirty="0" smtClean="0"/>
              <a:t>. </a:t>
            </a:r>
            <a:r>
              <a:rPr lang="it-IT" dirty="0" err="1"/>
              <a:t>p</a:t>
            </a:r>
            <a:r>
              <a:rPr lang="it-IT" dirty="0" err="1" smtClean="0"/>
              <a:t>ublicity</a:t>
            </a:r>
            <a:r>
              <a:rPr lang="it-IT" dirty="0" smtClean="0"/>
              <a:t> </a:t>
            </a:r>
            <a:r>
              <a:rPr lang="it-IT" dirty="0" err="1" smtClean="0"/>
              <a:t>obligations</a:t>
            </a:r>
            <a:r>
              <a:rPr lang="it-IT" dirty="0" smtClean="0"/>
              <a:t>)</a:t>
            </a:r>
            <a:endParaRPr lang="it-IT" dirty="0"/>
          </a:p>
        </p:txBody>
      </p:sp>
      <p:pic>
        <p:nvPicPr>
          <p:cNvPr id="7" name="Picture 6" descr="j0321041"/>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1292366" y="1417638"/>
            <a:ext cx="6260102" cy="508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955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p:nvPr/>
        </p:nvPicPr>
        <p:blipFill rotWithShape="1">
          <a:blip r:embed="rId2">
            <a:extLst>
              <a:ext uri="{28A0092B-C50C-407E-A947-70E740481C1C}">
                <a14:useLocalDpi xmlns:a14="http://schemas.microsoft.com/office/drawing/2010/main" val="0"/>
              </a:ext>
            </a:extLst>
          </a:blip>
          <a:srcRect l="11979" t="17526" r="12898" b="45719"/>
          <a:stretch/>
        </p:blipFill>
        <p:spPr bwMode="auto">
          <a:xfrm>
            <a:off x="0" y="0"/>
            <a:ext cx="9144000" cy="6857999"/>
          </a:xfrm>
          <a:prstGeom prst="rect">
            <a:avLst/>
          </a:prstGeom>
          <a:noFill/>
          <a:ln w="3175" cmpd="sng">
            <a:solidFill>
              <a:schemeClr val="tx1"/>
            </a:solidFill>
          </a:ln>
        </p:spPr>
      </p:pic>
    </p:spTree>
    <p:extLst>
      <p:ext uri="{BB962C8B-B14F-4D97-AF65-F5344CB8AC3E}">
        <p14:creationId xmlns:p14="http://schemas.microsoft.com/office/powerpoint/2010/main" val="1537391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rotWithShape="1">
          <a:blip r:embed="rId2">
            <a:extLst>
              <a:ext uri="{28A0092B-C50C-407E-A947-70E740481C1C}">
                <a14:useLocalDpi xmlns:a14="http://schemas.microsoft.com/office/drawing/2010/main" val="0"/>
              </a:ext>
            </a:extLst>
          </a:blip>
          <a:srcRect l="16229" t="54044" r="12744" b="12294"/>
          <a:stretch/>
        </p:blipFill>
        <p:spPr bwMode="auto">
          <a:xfrm>
            <a:off x="0" y="116981"/>
            <a:ext cx="9144000" cy="6601060"/>
          </a:xfrm>
          <a:prstGeom prst="rect">
            <a:avLst/>
          </a:prstGeom>
          <a:noFill/>
          <a:ln>
            <a:noFill/>
          </a:ln>
        </p:spPr>
      </p:pic>
    </p:spTree>
    <p:extLst>
      <p:ext uri="{BB962C8B-B14F-4D97-AF65-F5344CB8AC3E}">
        <p14:creationId xmlns:p14="http://schemas.microsoft.com/office/powerpoint/2010/main" val="420770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rotWithShape="1">
          <a:blip r:embed="rId2">
            <a:extLst>
              <a:ext uri="{28A0092B-C50C-407E-A947-70E740481C1C}">
                <a14:useLocalDpi xmlns:a14="http://schemas.microsoft.com/office/drawing/2010/main" val="0"/>
              </a:ext>
            </a:extLst>
          </a:blip>
          <a:srcRect l="14804" r="12849" b="50533"/>
          <a:stretch/>
        </p:blipFill>
        <p:spPr bwMode="auto">
          <a:xfrm>
            <a:off x="75189" y="0"/>
            <a:ext cx="9068811" cy="6651195"/>
          </a:xfrm>
          <a:prstGeom prst="rect">
            <a:avLst/>
          </a:prstGeom>
          <a:noFill/>
          <a:ln>
            <a:noFill/>
          </a:ln>
        </p:spPr>
      </p:pic>
    </p:spTree>
    <p:extLst>
      <p:ext uri="{BB962C8B-B14F-4D97-AF65-F5344CB8AC3E}">
        <p14:creationId xmlns:p14="http://schemas.microsoft.com/office/powerpoint/2010/main" val="1724669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p:nvPr/>
        </p:nvPicPr>
        <p:blipFill rotWithShape="1">
          <a:blip r:embed="rId2">
            <a:extLst>
              <a:ext uri="{28A0092B-C50C-407E-A947-70E740481C1C}">
                <a14:useLocalDpi xmlns:a14="http://schemas.microsoft.com/office/drawing/2010/main" val="0"/>
              </a:ext>
            </a:extLst>
          </a:blip>
          <a:srcRect l="16501" t="52176" r="11378"/>
          <a:stretch/>
        </p:blipFill>
        <p:spPr bwMode="auto">
          <a:xfrm>
            <a:off x="0" y="0"/>
            <a:ext cx="9144000" cy="6601060"/>
          </a:xfrm>
          <a:prstGeom prst="rect">
            <a:avLst/>
          </a:prstGeom>
          <a:noFill/>
          <a:ln>
            <a:noFill/>
          </a:ln>
        </p:spPr>
      </p:pic>
    </p:spTree>
    <p:extLst>
      <p:ext uri="{BB962C8B-B14F-4D97-AF65-F5344CB8AC3E}">
        <p14:creationId xmlns:p14="http://schemas.microsoft.com/office/powerpoint/2010/main" val="142373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rotWithShape="1">
          <a:blip r:embed="rId2">
            <a:extLst>
              <a:ext uri="{28A0092B-C50C-407E-A947-70E740481C1C}">
                <a14:useLocalDpi xmlns:a14="http://schemas.microsoft.com/office/drawing/2010/main" val="0"/>
              </a:ext>
            </a:extLst>
          </a:blip>
          <a:srcRect l="14206" r="12853"/>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2742852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Last </a:t>
            </a:r>
            <a:r>
              <a:rPr lang="it-IT" dirty="0" err="1" smtClean="0"/>
              <a:t>but</a:t>
            </a:r>
            <a:r>
              <a:rPr lang="it-IT" dirty="0" smtClean="0"/>
              <a:t> </a:t>
            </a:r>
            <a:r>
              <a:rPr lang="it-IT" dirty="0" err="1" smtClean="0"/>
              <a:t>not</a:t>
            </a:r>
            <a:r>
              <a:rPr lang="it-IT" dirty="0" smtClean="0"/>
              <a:t> </a:t>
            </a:r>
            <a:r>
              <a:rPr lang="it-IT" dirty="0" err="1" smtClean="0"/>
              <a:t>least</a:t>
            </a:r>
            <a:r>
              <a:rPr lang="it-IT" dirty="0" smtClean="0"/>
              <a:t>…</a:t>
            </a:r>
            <a:endParaRPr lang="it-IT" dirty="0"/>
          </a:p>
        </p:txBody>
      </p:sp>
      <p:sp>
        <p:nvSpPr>
          <p:cNvPr id="3" name="Segnaposto contenuto 2"/>
          <p:cNvSpPr>
            <a:spLocks noGrp="1"/>
          </p:cNvSpPr>
          <p:nvPr>
            <p:ph idx="1"/>
          </p:nvPr>
        </p:nvSpPr>
        <p:spPr>
          <a:xfrm>
            <a:off x="457200" y="1600200"/>
            <a:ext cx="8431988" cy="4525963"/>
          </a:xfrm>
        </p:spPr>
        <p:txBody>
          <a:bodyPr>
            <a:normAutofit/>
          </a:bodyPr>
          <a:lstStyle/>
          <a:p>
            <a:r>
              <a:rPr lang="it-IT" dirty="0" err="1" smtClean="0"/>
              <a:t>Become</a:t>
            </a:r>
            <a:r>
              <a:rPr lang="it-IT" dirty="0" smtClean="0"/>
              <a:t> </a:t>
            </a:r>
            <a:r>
              <a:rPr lang="it-IT" dirty="0" err="1" smtClean="0"/>
              <a:t>our</a:t>
            </a:r>
            <a:r>
              <a:rPr lang="it-IT" dirty="0" smtClean="0"/>
              <a:t> friends on </a:t>
            </a:r>
            <a:r>
              <a:rPr lang="it-IT" dirty="0" err="1" smtClean="0"/>
              <a:t>Facebook</a:t>
            </a:r>
            <a:endParaRPr lang="it-IT" dirty="0" smtClean="0"/>
          </a:p>
          <a:p>
            <a:pPr marL="0" indent="0">
              <a:buNone/>
            </a:pPr>
            <a:r>
              <a:rPr lang="it-IT" sz="2000" dirty="0" err="1"/>
              <a:t>TeamHelps</a:t>
            </a:r>
            <a:r>
              <a:rPr lang="it-IT" sz="2000" dirty="0"/>
              <a:t> </a:t>
            </a:r>
            <a:r>
              <a:rPr lang="it-IT" sz="2000" dirty="0" err="1" smtClean="0"/>
              <a:t>CentralEurope</a:t>
            </a:r>
            <a:r>
              <a:rPr lang="it-IT" sz="2000" dirty="0"/>
              <a:t> - http://</a:t>
            </a:r>
            <a:r>
              <a:rPr lang="it-IT" sz="2000" dirty="0" err="1"/>
              <a:t>www.facebook.com</a:t>
            </a:r>
            <a:r>
              <a:rPr lang="it-IT" sz="2000" dirty="0"/>
              <a:t>/</a:t>
            </a:r>
            <a:r>
              <a:rPr lang="it-IT" sz="2000" dirty="0" err="1"/>
              <a:t>helps.project</a:t>
            </a:r>
            <a:endParaRPr lang="it-IT" sz="2000" dirty="0" smtClean="0"/>
          </a:p>
          <a:p>
            <a:r>
              <a:rPr lang="it-IT" dirty="0" smtClean="0"/>
              <a:t>Like the HELPS Project Page on </a:t>
            </a:r>
            <a:r>
              <a:rPr lang="it-IT" dirty="0" err="1" smtClean="0"/>
              <a:t>Facebook</a:t>
            </a:r>
            <a:endParaRPr lang="it-IT" dirty="0" smtClean="0"/>
          </a:p>
          <a:p>
            <a:pPr marL="0" indent="0">
              <a:buNone/>
            </a:pPr>
            <a:r>
              <a:rPr lang="it-IT" sz="2300" dirty="0" err="1" smtClean="0"/>
              <a:t>www.facebook.com</a:t>
            </a:r>
            <a:r>
              <a:rPr lang="it-IT" sz="2300" dirty="0"/>
              <a:t>/</a:t>
            </a:r>
            <a:r>
              <a:rPr lang="it-IT" sz="2300" dirty="0" err="1"/>
              <a:t>HelpsProject.CentralEuropeProgramme?ref</a:t>
            </a:r>
            <a:r>
              <a:rPr lang="it-IT" sz="2300" dirty="0"/>
              <a:t>=hl</a:t>
            </a:r>
          </a:p>
          <a:p>
            <a:r>
              <a:rPr lang="it-IT" dirty="0" err="1" smtClean="0"/>
              <a:t>Follow</a:t>
            </a:r>
            <a:r>
              <a:rPr lang="it-IT" dirty="0" smtClean="0"/>
              <a:t> </a:t>
            </a:r>
            <a:r>
              <a:rPr lang="it-IT" dirty="0" err="1" smtClean="0"/>
              <a:t>us</a:t>
            </a:r>
            <a:r>
              <a:rPr lang="it-IT" dirty="0" smtClean="0"/>
              <a:t> on </a:t>
            </a:r>
            <a:r>
              <a:rPr lang="it-IT" dirty="0" err="1" smtClean="0"/>
              <a:t>Twitter</a:t>
            </a:r>
            <a:endParaRPr lang="it-IT" dirty="0" smtClean="0"/>
          </a:p>
          <a:p>
            <a:pPr marL="0" indent="0">
              <a:buNone/>
            </a:pPr>
            <a:r>
              <a:rPr lang="it-IT" sz="2000" dirty="0" err="1"/>
              <a:t>https</a:t>
            </a:r>
            <a:r>
              <a:rPr lang="it-IT" sz="2000" dirty="0"/>
              <a:t>://</a:t>
            </a:r>
            <a:r>
              <a:rPr lang="it-IT" sz="2000" dirty="0" err="1"/>
              <a:t>twitter.com</a:t>
            </a:r>
            <a:r>
              <a:rPr lang="it-IT" sz="2000" dirty="0"/>
              <a:t>/</a:t>
            </a:r>
            <a:r>
              <a:rPr lang="it-IT" sz="2000" dirty="0" err="1"/>
              <a:t>HELPSproject</a:t>
            </a:r>
            <a:endParaRPr lang="it-IT" sz="2000" dirty="0"/>
          </a:p>
          <a:p>
            <a:r>
              <a:rPr lang="it-IT" dirty="0" err="1" smtClean="0"/>
              <a:t>Send</a:t>
            </a:r>
            <a:r>
              <a:rPr lang="it-IT" dirty="0" smtClean="0"/>
              <a:t> </a:t>
            </a:r>
            <a:r>
              <a:rPr lang="it-IT" dirty="0" err="1" smtClean="0"/>
              <a:t>your</a:t>
            </a:r>
            <a:r>
              <a:rPr lang="it-IT" dirty="0" smtClean="0"/>
              <a:t> feedback /</a:t>
            </a:r>
            <a:r>
              <a:rPr lang="it-IT" dirty="0" err="1" smtClean="0"/>
              <a:t>ideas</a:t>
            </a:r>
            <a:r>
              <a:rPr lang="it-IT" dirty="0" smtClean="0"/>
              <a:t>  </a:t>
            </a:r>
          </a:p>
          <a:p>
            <a:pPr marL="0" indent="0">
              <a:buNone/>
            </a:pPr>
            <a:r>
              <a:rPr lang="it-IT" dirty="0" smtClean="0"/>
              <a:t>to the HELPS email account</a:t>
            </a:r>
          </a:p>
          <a:p>
            <a:endParaRPr lang="it-IT" dirty="0"/>
          </a:p>
          <a:p>
            <a:endParaRPr lang="it-IT" dirty="0" smtClean="0"/>
          </a:p>
          <a:p>
            <a:pPr marL="0" indent="0">
              <a:buNone/>
            </a:pPr>
            <a:endParaRPr lang="it-IT" dirty="0" smtClean="0"/>
          </a:p>
          <a:p>
            <a:endParaRPr lang="it-IT" dirty="0"/>
          </a:p>
        </p:txBody>
      </p:sp>
      <p:pic>
        <p:nvPicPr>
          <p:cNvPr id="4" name="Picture 4" descr="j03871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051" y="4211309"/>
            <a:ext cx="3171949" cy="253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3924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Talking</a:t>
            </a:r>
            <a:r>
              <a:rPr lang="it-IT" dirty="0" smtClean="0"/>
              <a:t> </a:t>
            </a:r>
            <a:r>
              <a:rPr lang="it-IT" dirty="0" err="1" smtClean="0"/>
              <a:t>Points</a:t>
            </a:r>
            <a:endParaRPr lang="it-IT" dirty="0"/>
          </a:p>
        </p:txBody>
      </p:sp>
      <p:sp>
        <p:nvSpPr>
          <p:cNvPr id="3" name="Segnaposto contenuto 2"/>
          <p:cNvSpPr>
            <a:spLocks noGrp="1"/>
          </p:cNvSpPr>
          <p:nvPr>
            <p:ph idx="1"/>
          </p:nvPr>
        </p:nvSpPr>
        <p:spPr/>
        <p:txBody>
          <a:bodyPr>
            <a:normAutofit/>
          </a:bodyPr>
          <a:lstStyle/>
          <a:p>
            <a:r>
              <a:rPr lang="it-IT" dirty="0" err="1" smtClean="0"/>
              <a:t>Operational</a:t>
            </a:r>
            <a:r>
              <a:rPr lang="it-IT" dirty="0" smtClean="0"/>
              <a:t> </a:t>
            </a:r>
            <a:r>
              <a:rPr lang="it-IT" dirty="0" err="1" smtClean="0"/>
              <a:t>Communication</a:t>
            </a:r>
            <a:r>
              <a:rPr lang="it-IT" dirty="0" smtClean="0"/>
              <a:t> Plan</a:t>
            </a:r>
          </a:p>
          <a:p>
            <a:endParaRPr lang="it-IT" dirty="0" smtClean="0"/>
          </a:p>
          <a:p>
            <a:r>
              <a:rPr lang="it-IT" dirty="0" err="1" smtClean="0"/>
              <a:t>Communication</a:t>
            </a:r>
            <a:r>
              <a:rPr lang="it-IT" dirty="0" smtClean="0"/>
              <a:t> </a:t>
            </a:r>
            <a:r>
              <a:rPr lang="it-IT" dirty="0" err="1" smtClean="0"/>
              <a:t>Tasks</a:t>
            </a:r>
            <a:r>
              <a:rPr lang="it-IT" dirty="0" smtClean="0"/>
              <a:t> </a:t>
            </a:r>
            <a:r>
              <a:rPr lang="it-IT" dirty="0" err="1" smtClean="0"/>
              <a:t>PPs</a:t>
            </a:r>
            <a:r>
              <a:rPr lang="it-IT" dirty="0" smtClean="0"/>
              <a:t> </a:t>
            </a:r>
          </a:p>
          <a:p>
            <a:endParaRPr lang="it-IT" dirty="0" smtClean="0"/>
          </a:p>
          <a:p>
            <a:r>
              <a:rPr lang="it-IT" dirty="0" smtClean="0"/>
              <a:t>SWOT </a:t>
            </a:r>
            <a:r>
              <a:rPr lang="it-IT" dirty="0" smtClean="0"/>
              <a:t>Analysis (</a:t>
            </a:r>
            <a:r>
              <a:rPr lang="it-IT" dirty="0" err="1" smtClean="0"/>
              <a:t>selection</a:t>
            </a:r>
            <a:r>
              <a:rPr lang="it-IT" dirty="0" smtClean="0"/>
              <a:t>)</a:t>
            </a:r>
          </a:p>
          <a:p>
            <a:endParaRPr lang="it-IT" dirty="0" smtClean="0"/>
          </a:p>
          <a:p>
            <a:r>
              <a:rPr lang="it-IT" dirty="0" err="1" smtClean="0"/>
              <a:t>What’s</a:t>
            </a:r>
            <a:r>
              <a:rPr lang="it-IT" dirty="0" smtClean="0"/>
              <a:t> </a:t>
            </a:r>
            <a:r>
              <a:rPr lang="it-IT" dirty="0" err="1" smtClean="0"/>
              <a:t>next</a:t>
            </a:r>
            <a:r>
              <a:rPr lang="it-IT" dirty="0" smtClean="0"/>
              <a:t>? </a:t>
            </a:r>
          </a:p>
        </p:txBody>
      </p:sp>
      <p:pic>
        <p:nvPicPr>
          <p:cNvPr id="4" name="Picture 6" descr="j0321036"/>
          <p:cNvPicPr>
            <a:picLocks noChangeAspect="1" noChangeArrowheads="1"/>
          </p:cNvPicPr>
          <p:nvPr/>
        </p:nvPicPr>
        <p:blipFill rotWithShape="1">
          <a:blip r:embed="rId2">
            <a:lum bright="20000" contrast="-20000"/>
            <a:extLst>
              <a:ext uri="{28A0092B-C50C-407E-A947-70E740481C1C}">
                <a14:useLocalDpi xmlns:a14="http://schemas.microsoft.com/office/drawing/2010/main" val="0"/>
              </a:ext>
            </a:extLst>
          </a:blip>
          <a:srcRect l="8808" t="10041" r="21710"/>
          <a:stretch/>
        </p:blipFill>
        <p:spPr bwMode="auto">
          <a:xfrm>
            <a:off x="5437403" y="2038809"/>
            <a:ext cx="3416487" cy="408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8362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Operational</a:t>
            </a:r>
            <a:r>
              <a:rPr lang="it-IT" dirty="0" smtClean="0"/>
              <a:t> </a:t>
            </a:r>
            <a:r>
              <a:rPr lang="it-IT" dirty="0" err="1" smtClean="0"/>
              <a:t>Communication</a:t>
            </a:r>
            <a:r>
              <a:rPr lang="it-IT" dirty="0" smtClean="0"/>
              <a:t> Plan</a:t>
            </a:r>
            <a:endParaRPr lang="it-IT" dirty="0"/>
          </a:p>
        </p:txBody>
      </p:sp>
      <p:sp>
        <p:nvSpPr>
          <p:cNvPr id="3" name="Segnaposto contenuto 2"/>
          <p:cNvSpPr>
            <a:spLocks noGrp="1"/>
          </p:cNvSpPr>
          <p:nvPr>
            <p:ph idx="1"/>
          </p:nvPr>
        </p:nvSpPr>
        <p:spPr>
          <a:xfrm>
            <a:off x="457200" y="1600200"/>
            <a:ext cx="4781803" cy="4525963"/>
          </a:xfrm>
        </p:spPr>
        <p:txBody>
          <a:bodyPr>
            <a:normAutofit fontScale="62500" lnSpcReduction="20000"/>
          </a:bodyPr>
          <a:lstStyle/>
          <a:p>
            <a:r>
              <a:rPr lang="en-US" dirty="0" smtClean="0"/>
              <a:t>The purpose is to </a:t>
            </a:r>
            <a:r>
              <a:rPr lang="en-US" dirty="0"/>
              <a:t>support the Project objectives and its </a:t>
            </a:r>
            <a:r>
              <a:rPr lang="en-US" dirty="0" smtClean="0"/>
              <a:t>Strategic Communication Plan (a general framework), </a:t>
            </a:r>
            <a:r>
              <a:rPr lang="en-US" dirty="0"/>
              <a:t>approved </a:t>
            </a:r>
            <a:r>
              <a:rPr lang="en-US" dirty="0" smtClean="0"/>
              <a:t>in 2012</a:t>
            </a:r>
            <a:endParaRPr lang="en-US" dirty="0"/>
          </a:p>
          <a:p>
            <a:endParaRPr lang="en-US" dirty="0" smtClean="0"/>
          </a:p>
          <a:p>
            <a:r>
              <a:rPr lang="en-US" dirty="0" smtClean="0"/>
              <a:t>The </a:t>
            </a:r>
            <a:r>
              <a:rPr lang="en-US" dirty="0"/>
              <a:t>plan serves as a guiding map for </a:t>
            </a:r>
            <a:r>
              <a:rPr lang="en-US" dirty="0" smtClean="0"/>
              <a:t>internal </a:t>
            </a:r>
            <a:r>
              <a:rPr lang="en-US" dirty="0"/>
              <a:t>and external operational </a:t>
            </a:r>
            <a:r>
              <a:rPr lang="en-US" dirty="0" smtClean="0"/>
              <a:t>communication </a:t>
            </a:r>
            <a:r>
              <a:rPr lang="en-US" dirty="0"/>
              <a:t>actions regarding HELPS for various target audience(s) and </a:t>
            </a:r>
            <a:r>
              <a:rPr lang="en-US" dirty="0" smtClean="0"/>
              <a:t>provides </a:t>
            </a:r>
            <a:r>
              <a:rPr lang="en-US" dirty="0"/>
              <a:t>a flexible and dynamic structure that will allow changes to the initial planning (depending on </a:t>
            </a:r>
            <a:r>
              <a:rPr lang="en-US" dirty="0" smtClean="0"/>
              <a:t>PPs </a:t>
            </a:r>
            <a:r>
              <a:rPr lang="en-US" dirty="0"/>
              <a:t>&amp; public feedback). </a:t>
            </a:r>
            <a:endParaRPr lang="en-US" dirty="0" smtClean="0"/>
          </a:p>
          <a:p>
            <a:endParaRPr lang="en-US" dirty="0" smtClean="0"/>
          </a:p>
          <a:p>
            <a:r>
              <a:rPr lang="it-IT" dirty="0" smtClean="0"/>
              <a:t>The focus </a:t>
            </a:r>
            <a:r>
              <a:rPr lang="it-IT" dirty="0" err="1" smtClean="0"/>
              <a:t>is</a:t>
            </a:r>
            <a:r>
              <a:rPr lang="it-IT" dirty="0" smtClean="0"/>
              <a:t> on the Project </a:t>
            </a:r>
            <a:r>
              <a:rPr lang="it-IT" dirty="0" err="1" smtClean="0"/>
              <a:t>Added</a:t>
            </a:r>
            <a:r>
              <a:rPr lang="it-IT" dirty="0" smtClean="0"/>
              <a:t> </a:t>
            </a:r>
            <a:r>
              <a:rPr lang="it-IT" dirty="0" err="1" smtClean="0"/>
              <a:t>Values</a:t>
            </a:r>
            <a:endParaRPr lang="it-IT" dirty="0"/>
          </a:p>
        </p:txBody>
      </p:sp>
      <p:pic>
        <p:nvPicPr>
          <p:cNvPr id="7" name="Picture 2" descr="j0321039"/>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5120441" y="1600200"/>
            <a:ext cx="3830955" cy="323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38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iagramma 16"/>
          <p:cNvPicPr/>
          <p:nvPr/>
        </p:nvPicPr>
        <p:blipFill>
          <a:blip r:embed="rId2">
            <a:extLst>
              <a:ext uri="{28A0092B-C50C-407E-A947-70E740481C1C}">
                <a14:useLocalDpi xmlns:a14="http://schemas.microsoft.com/office/drawing/2010/main" val="0"/>
              </a:ext>
            </a:extLst>
          </a:blip>
          <a:srcRect l="-1674" t="119" r="-246"/>
          <a:stretch>
            <a:fillRect/>
          </a:stretch>
        </p:blipFill>
        <p:spPr bwMode="auto">
          <a:xfrm>
            <a:off x="618232" y="133692"/>
            <a:ext cx="8120575" cy="6500791"/>
          </a:xfrm>
          <a:prstGeom prst="rect">
            <a:avLst/>
          </a:prstGeom>
          <a:noFill/>
          <a:ln>
            <a:noFill/>
          </a:ln>
        </p:spPr>
      </p:pic>
    </p:spTree>
    <p:extLst>
      <p:ext uri="{BB962C8B-B14F-4D97-AF65-F5344CB8AC3E}">
        <p14:creationId xmlns:p14="http://schemas.microsoft.com/office/powerpoint/2010/main" val="3514901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Communication</a:t>
            </a:r>
            <a:r>
              <a:rPr lang="it-IT" dirty="0" smtClean="0"/>
              <a:t> </a:t>
            </a:r>
            <a:r>
              <a:rPr lang="it-IT" dirty="0" err="1" smtClean="0"/>
              <a:t>Tasks</a:t>
            </a:r>
            <a:r>
              <a:rPr lang="it-IT" dirty="0" smtClean="0"/>
              <a:t> </a:t>
            </a:r>
            <a:r>
              <a:rPr lang="it-IT" dirty="0" err="1" smtClean="0"/>
              <a:t>PPs</a:t>
            </a:r>
            <a:endParaRPr lang="it-IT" dirty="0"/>
          </a:p>
        </p:txBody>
      </p:sp>
      <p:pic>
        <p:nvPicPr>
          <p:cNvPr id="6" name="Picture 6" descr="j0387187"/>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5368097" y="1249363"/>
            <a:ext cx="3002530" cy="312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8"/>
          <p:cNvSpPr/>
          <p:nvPr/>
        </p:nvSpPr>
        <p:spPr>
          <a:xfrm>
            <a:off x="796097" y="1424656"/>
            <a:ext cx="4830980" cy="4247317"/>
          </a:xfrm>
          <a:prstGeom prst="rect">
            <a:avLst/>
          </a:prstGeom>
        </p:spPr>
        <p:txBody>
          <a:bodyPr wrap="square">
            <a:spAutoFit/>
          </a:bodyPr>
          <a:lstStyle/>
          <a:p>
            <a:pPr lvl="0"/>
            <a:r>
              <a:rPr lang="en-US" dirty="0" smtClean="0"/>
              <a:t>A “map” with the communication tasks, their </a:t>
            </a:r>
            <a:r>
              <a:rPr lang="en-US" dirty="0"/>
              <a:t>timelines, and who will be responsible for each. </a:t>
            </a:r>
            <a:endParaRPr lang="en-US" dirty="0" smtClean="0"/>
          </a:p>
          <a:p>
            <a:pPr lvl="0"/>
            <a:endParaRPr lang="en-US" dirty="0"/>
          </a:p>
          <a:p>
            <a:pPr lvl="0"/>
            <a:r>
              <a:rPr lang="en-US" dirty="0" smtClean="0"/>
              <a:t>The schedule </a:t>
            </a:r>
            <a:r>
              <a:rPr lang="en-US" dirty="0"/>
              <a:t>is meant to be a toll for enabling the project to be implemented with maximum effectiveness and minimal risk of omission, confusion and disagreement. </a:t>
            </a:r>
            <a:endParaRPr lang="en-US" dirty="0" smtClean="0"/>
          </a:p>
          <a:p>
            <a:pPr lvl="0"/>
            <a:endParaRPr lang="it-IT" dirty="0"/>
          </a:p>
          <a:p>
            <a:pPr lvl="0"/>
            <a:r>
              <a:rPr lang="en-US" dirty="0"/>
              <a:t>Role of central coordination (in order to create a common identity of the project, with local adaptations= CM (Communication </a:t>
            </a:r>
            <a:r>
              <a:rPr lang="en-US" dirty="0" smtClean="0"/>
              <a:t>Manager)</a:t>
            </a:r>
          </a:p>
          <a:p>
            <a:pPr lvl="0"/>
            <a:endParaRPr lang="en-US" dirty="0"/>
          </a:p>
          <a:p>
            <a:pPr lvl="0"/>
            <a:endParaRPr lang="en-US" dirty="0" smtClean="0"/>
          </a:p>
          <a:p>
            <a:r>
              <a:rPr lang="it-IT" dirty="0" smtClean="0"/>
              <a:t> </a:t>
            </a:r>
            <a:endParaRPr lang="en-US" dirty="0"/>
          </a:p>
          <a:p>
            <a:pPr lvl="0"/>
            <a:endParaRPr lang="it-IT" dirty="0"/>
          </a:p>
        </p:txBody>
      </p:sp>
    </p:spTree>
    <p:extLst>
      <p:ext uri="{BB962C8B-B14F-4D97-AF65-F5344CB8AC3E}">
        <p14:creationId xmlns:p14="http://schemas.microsoft.com/office/powerpoint/2010/main" val="3901807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getto 4"/>
          <p:cNvGraphicFramePr>
            <a:graphicFrameLocks noChangeAspect="1"/>
          </p:cNvGraphicFramePr>
          <p:nvPr>
            <p:extLst>
              <p:ext uri="{D42A27DB-BD31-4B8C-83A1-F6EECF244321}">
                <p14:modId xmlns:p14="http://schemas.microsoft.com/office/powerpoint/2010/main" val="1348184250"/>
              </p:ext>
            </p:extLst>
          </p:nvPr>
        </p:nvGraphicFramePr>
        <p:xfrm>
          <a:off x="81603" y="56271"/>
          <a:ext cx="9062397" cy="6801729"/>
        </p:xfrm>
        <a:graphic>
          <a:graphicData uri="http://schemas.openxmlformats.org/presentationml/2006/ole">
            <mc:AlternateContent xmlns:mc="http://schemas.openxmlformats.org/markup-compatibility/2006">
              <mc:Choice xmlns:v="urn:schemas-microsoft-com:vml" Requires="v">
                <p:oleObj spid="_x0000_s3100" name="Documento" r:id="rId3" imgW="9436100" imgH="6121400" progId="Word.Document.12">
                  <p:embed/>
                </p:oleObj>
              </mc:Choice>
              <mc:Fallback>
                <p:oleObj name="Documento" r:id="rId3" imgW="9436100" imgH="6121400" progId="Word.Document.12">
                  <p:embed/>
                  <p:pic>
                    <p:nvPicPr>
                      <p:cNvPr id="0" name=""/>
                      <p:cNvPicPr/>
                      <p:nvPr/>
                    </p:nvPicPr>
                    <p:blipFill>
                      <a:blip r:embed="rId4"/>
                      <a:stretch>
                        <a:fillRect/>
                      </a:stretch>
                    </p:blipFill>
                    <p:spPr>
                      <a:xfrm>
                        <a:off x="81603" y="56271"/>
                        <a:ext cx="9062397" cy="6801729"/>
                      </a:xfrm>
                      <a:prstGeom prst="rect">
                        <a:avLst/>
                      </a:prstGeom>
                    </p:spPr>
                  </p:pic>
                </p:oleObj>
              </mc:Fallback>
            </mc:AlternateContent>
          </a:graphicData>
        </a:graphic>
      </p:graphicFrame>
    </p:spTree>
    <p:extLst>
      <p:ext uri="{BB962C8B-B14F-4D97-AF65-F5344CB8AC3E}">
        <p14:creationId xmlns:p14="http://schemas.microsoft.com/office/powerpoint/2010/main" val="685613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SWOT - A short(ed) </a:t>
            </a:r>
            <a:r>
              <a:rPr lang="it-IT" dirty="0" err="1" smtClean="0"/>
              <a:t>Context</a:t>
            </a:r>
            <a:r>
              <a:rPr lang="it-IT" dirty="0" smtClean="0"/>
              <a:t> Analysis...</a:t>
            </a:r>
            <a:endParaRPr lang="it-IT" dirty="0"/>
          </a:p>
        </p:txBody>
      </p:sp>
      <p:sp>
        <p:nvSpPr>
          <p:cNvPr id="3" name="Segnaposto contenuto 2"/>
          <p:cNvSpPr>
            <a:spLocks noGrp="1"/>
          </p:cNvSpPr>
          <p:nvPr>
            <p:ph idx="1"/>
          </p:nvPr>
        </p:nvSpPr>
        <p:spPr>
          <a:xfrm>
            <a:off x="457199" y="1600200"/>
            <a:ext cx="5505033" cy="4525963"/>
          </a:xfrm>
        </p:spPr>
        <p:txBody>
          <a:bodyPr>
            <a:normAutofit fontScale="62500" lnSpcReduction="20000"/>
          </a:bodyPr>
          <a:lstStyle/>
          <a:p>
            <a:r>
              <a:rPr lang="en-US" dirty="0"/>
              <a:t>f</a:t>
            </a:r>
            <a:r>
              <a:rPr lang="en-US" dirty="0" smtClean="0"/>
              <a:t>ocus on Strengths </a:t>
            </a:r>
            <a:r>
              <a:rPr lang="en-US" dirty="0"/>
              <a:t>&amp; Weaknesses; Opportunities &amp; </a:t>
            </a:r>
            <a:r>
              <a:rPr lang="en-US" dirty="0" smtClean="0"/>
              <a:t>Risks, namely on internal </a:t>
            </a:r>
            <a:r>
              <a:rPr lang="en-US" dirty="0"/>
              <a:t>&amp; external factors that depend either on features of the internal organization, either on the environment outside the </a:t>
            </a:r>
            <a:r>
              <a:rPr lang="en-US" dirty="0" smtClean="0"/>
              <a:t>project</a:t>
            </a:r>
            <a:endParaRPr lang="en-US" b="1" dirty="0" smtClean="0"/>
          </a:p>
          <a:p>
            <a:endParaRPr lang="en-US" dirty="0" smtClean="0"/>
          </a:p>
          <a:p>
            <a:r>
              <a:rPr lang="en-US" dirty="0" smtClean="0"/>
              <a:t>If done regularly, it </a:t>
            </a:r>
            <a:r>
              <a:rPr lang="en-US" dirty="0"/>
              <a:t>identifies </a:t>
            </a:r>
            <a:r>
              <a:rPr lang="en-US" dirty="0" smtClean="0"/>
              <a:t>(regularly) potential </a:t>
            </a:r>
            <a:r>
              <a:rPr lang="en-US" dirty="0"/>
              <a:t>areas where the Operational Communication Plan should concentrate </a:t>
            </a:r>
            <a:r>
              <a:rPr lang="en-US" dirty="0" smtClean="0"/>
              <a:t>with </a:t>
            </a:r>
            <a:r>
              <a:rPr lang="en-US" dirty="0"/>
              <a:t>more strength both at Project /local level </a:t>
            </a:r>
            <a:endParaRPr lang="it-IT" dirty="0"/>
          </a:p>
          <a:p>
            <a:pPr marL="0" lvl="0" indent="0">
              <a:buNone/>
            </a:pPr>
            <a:endParaRPr lang="en-US" dirty="0" smtClean="0"/>
          </a:p>
          <a:p>
            <a:pPr lvl="0"/>
            <a:r>
              <a:rPr lang="en-US" dirty="0" smtClean="0"/>
              <a:t>overview </a:t>
            </a:r>
            <a:r>
              <a:rPr lang="en-US" dirty="0"/>
              <a:t>of the current situation in terms of general information (</a:t>
            </a:r>
            <a:r>
              <a:rPr lang="en-US" b="1" u="sng" dirty="0"/>
              <a:t>who</a:t>
            </a:r>
            <a:r>
              <a:rPr lang="en-US" dirty="0"/>
              <a:t> is communicating and its mission), of the territory / population (</a:t>
            </a:r>
            <a:r>
              <a:rPr lang="en-US" b="1" u="sng" dirty="0"/>
              <a:t>whom</a:t>
            </a:r>
            <a:r>
              <a:rPr lang="en-US" dirty="0"/>
              <a:t> are we communicating with) &amp; of the project itself (</a:t>
            </a:r>
            <a:r>
              <a:rPr lang="en-US" b="1" u="sng" dirty="0"/>
              <a:t>what</a:t>
            </a:r>
            <a:r>
              <a:rPr lang="en-US" dirty="0"/>
              <a:t>  are we communicating)</a:t>
            </a:r>
            <a:endParaRPr lang="it-IT" dirty="0"/>
          </a:p>
          <a:p>
            <a:endParaRPr lang="it-IT" dirty="0"/>
          </a:p>
        </p:txBody>
      </p:sp>
      <p:pic>
        <p:nvPicPr>
          <p:cNvPr id="8" name="Picture 6" descr="j0387196"/>
          <p:cNvPicPr>
            <a:picLocks noChangeAspect="1" noChangeArrowheads="1"/>
          </p:cNvPicPr>
          <p:nvPr/>
        </p:nvPicPr>
        <p:blipFill rotWithShape="1">
          <a:blip r:embed="rId2">
            <a:lum bright="20000" contrast="-20000"/>
            <a:extLst>
              <a:ext uri="{28A0092B-C50C-407E-A947-70E740481C1C}">
                <a14:useLocalDpi xmlns:a14="http://schemas.microsoft.com/office/drawing/2010/main" val="0"/>
              </a:ext>
            </a:extLst>
          </a:blip>
          <a:srcRect l="5747" r="9602" b="-6808"/>
          <a:stretch/>
        </p:blipFill>
        <p:spPr bwMode="auto">
          <a:xfrm>
            <a:off x="5962232" y="1788103"/>
            <a:ext cx="2857638" cy="387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652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86108" y="564056"/>
            <a:ext cx="8782729" cy="5903028"/>
          </a:xfrm>
        </p:spPr>
        <p:txBody>
          <a:bodyPr>
            <a:normAutofit fontScale="55000" lnSpcReduction="20000"/>
          </a:bodyPr>
          <a:lstStyle/>
          <a:p>
            <a:pPr marL="0" indent="0">
              <a:buNone/>
            </a:pPr>
            <a:r>
              <a:rPr lang="en-US" b="1" u="sng" dirty="0" err="1" smtClean="0"/>
              <a:t>Strenghts</a:t>
            </a:r>
            <a:r>
              <a:rPr lang="en-US" b="1" u="sng" dirty="0" smtClean="0"/>
              <a:t>:</a:t>
            </a:r>
          </a:p>
          <a:p>
            <a:pPr marL="0" indent="0">
              <a:buNone/>
            </a:pPr>
            <a:r>
              <a:rPr lang="en-US" b="1" dirty="0" smtClean="0"/>
              <a:t>- Project Structure /Main Themes /Objectives :</a:t>
            </a:r>
            <a:r>
              <a:rPr lang="en-US" dirty="0" smtClean="0"/>
              <a:t> </a:t>
            </a:r>
            <a:r>
              <a:rPr lang="en-US" dirty="0"/>
              <a:t>ambitious project with SMART project objectives  (Specific, Measurable, Action-oriented, Realistic, Time-bound</a:t>
            </a:r>
            <a:r>
              <a:rPr lang="en-US" dirty="0" smtClean="0"/>
              <a:t>)</a:t>
            </a:r>
            <a:endParaRPr lang="it-IT" dirty="0"/>
          </a:p>
          <a:p>
            <a:pPr marL="0" indent="0">
              <a:buNone/>
            </a:pPr>
            <a:r>
              <a:rPr lang="en-US" b="1" dirty="0" smtClean="0"/>
              <a:t>- PPs</a:t>
            </a:r>
            <a:r>
              <a:rPr lang="en-US" dirty="0"/>
              <a:t>: good links with local authorities &amp; at the regional level, good technical experts, good reputation for creating a favorable environment, dedicated project staff passionate about the project (PPs, LP – coordinators</a:t>
            </a:r>
            <a:r>
              <a:rPr lang="en-US" dirty="0" smtClean="0"/>
              <a:t>)</a:t>
            </a:r>
            <a:endParaRPr lang="it-IT" dirty="0"/>
          </a:p>
          <a:p>
            <a:pPr marL="0" indent="0">
              <a:buNone/>
            </a:pPr>
            <a:r>
              <a:rPr lang="en-US" b="1" dirty="0" smtClean="0"/>
              <a:t>- Website</a:t>
            </a:r>
            <a:r>
              <a:rPr lang="en-US" dirty="0" smtClean="0"/>
              <a:t>:</a:t>
            </a:r>
            <a:r>
              <a:rPr lang="it-IT" dirty="0"/>
              <a:t> </a:t>
            </a:r>
            <a:r>
              <a:rPr lang="en-US" dirty="0" smtClean="0"/>
              <a:t>well </a:t>
            </a:r>
            <a:r>
              <a:rPr lang="en-US" dirty="0"/>
              <a:t>structured </a:t>
            </a:r>
            <a:r>
              <a:rPr lang="en-US" dirty="0" smtClean="0"/>
              <a:t>info site </a:t>
            </a:r>
            <a:r>
              <a:rPr lang="en-US" dirty="0"/>
              <a:t>on Helps that allows to improve contents easily </a:t>
            </a:r>
            <a:endParaRPr lang="en-US" dirty="0" smtClean="0"/>
          </a:p>
          <a:p>
            <a:pPr marL="0" indent="0">
              <a:buNone/>
            </a:pPr>
            <a:endParaRPr lang="en-US" dirty="0" smtClean="0"/>
          </a:p>
          <a:p>
            <a:pPr marL="0" indent="0">
              <a:buNone/>
            </a:pPr>
            <a:r>
              <a:rPr lang="en-US" b="1" u="sng" dirty="0" smtClean="0"/>
              <a:t>Weaknesses:</a:t>
            </a:r>
          </a:p>
          <a:p>
            <a:pPr marL="0" indent="0">
              <a:buNone/>
            </a:pPr>
            <a:r>
              <a:rPr lang="en-US" dirty="0" smtClean="0"/>
              <a:t>- Delays </a:t>
            </a:r>
            <a:r>
              <a:rPr lang="en-US" dirty="0"/>
              <a:t>(implementation) - project implementation </a:t>
            </a:r>
            <a:r>
              <a:rPr lang="it-IT" dirty="0"/>
              <a:t> / </a:t>
            </a:r>
            <a:r>
              <a:rPr lang="it-IT" dirty="0" err="1"/>
              <a:t>outputs</a:t>
            </a:r>
            <a:r>
              <a:rPr lang="it-IT" dirty="0"/>
              <a:t> &amp; </a:t>
            </a:r>
            <a:r>
              <a:rPr lang="it-IT" dirty="0" err="1"/>
              <a:t>internal</a:t>
            </a:r>
            <a:r>
              <a:rPr lang="it-IT" dirty="0"/>
              <a:t> /</a:t>
            </a:r>
            <a:r>
              <a:rPr lang="it-IT" dirty="0" err="1"/>
              <a:t>external</a:t>
            </a:r>
            <a:r>
              <a:rPr lang="it-IT" dirty="0"/>
              <a:t> </a:t>
            </a:r>
            <a:r>
              <a:rPr lang="it-IT" dirty="0" err="1"/>
              <a:t>communication</a:t>
            </a:r>
            <a:r>
              <a:rPr lang="it-IT" dirty="0"/>
              <a:t> </a:t>
            </a:r>
            <a:r>
              <a:rPr lang="it-IT" dirty="0" smtClean="0"/>
              <a:t>gaps</a:t>
            </a:r>
          </a:p>
          <a:p>
            <a:pPr marL="0" indent="0">
              <a:buNone/>
            </a:pPr>
            <a:r>
              <a:rPr lang="en-US" dirty="0" smtClean="0"/>
              <a:t>- number </a:t>
            </a:r>
            <a:r>
              <a:rPr lang="en-US" dirty="0"/>
              <a:t>of promotional articles &amp; lack of a centralized media archive (in order to have a general overview on what all PPs have done so far) –</a:t>
            </a:r>
            <a:r>
              <a:rPr lang="it-IT" dirty="0"/>
              <a:t> e.g. </a:t>
            </a:r>
            <a:r>
              <a:rPr lang="en-US" dirty="0"/>
              <a:t>3/4 informative dissemination articles /year (1</a:t>
            </a:r>
            <a:r>
              <a:rPr lang="en-US" baseline="30000" dirty="0"/>
              <a:t>st</a:t>
            </a:r>
            <a:r>
              <a:rPr lang="en-US" dirty="0"/>
              <a:t>, 2</a:t>
            </a:r>
            <a:r>
              <a:rPr lang="en-US" baseline="30000" dirty="0"/>
              <a:t>nd</a:t>
            </a:r>
            <a:r>
              <a:rPr lang="en-US" dirty="0"/>
              <a:t> &amp; 3</a:t>
            </a:r>
            <a:r>
              <a:rPr lang="en-US" baseline="30000" dirty="0"/>
              <a:t>rd</a:t>
            </a:r>
            <a:r>
              <a:rPr lang="en-US" dirty="0"/>
              <a:t> year)  should have been published at local level  (in accordance with the Application File) by each partner to present the project objectives, activities and results; 3 scientific articles (published in accordance with the Application File -</a:t>
            </a:r>
            <a:r>
              <a:rPr lang="en-US" i="1" dirty="0"/>
              <a:t>month 32-</a:t>
            </a:r>
            <a:r>
              <a:rPr lang="en-US" dirty="0"/>
              <a:t> in specialized magazines addressed to specialized target groups, mainly socio-economic and urban planning sectors) </a:t>
            </a:r>
            <a:endParaRPr lang="it-IT" dirty="0" smtClean="0"/>
          </a:p>
          <a:p>
            <a:pPr marL="0" indent="0">
              <a:buNone/>
            </a:pPr>
            <a:r>
              <a:rPr lang="en-US" dirty="0" smtClean="0"/>
              <a:t>- newsletter </a:t>
            </a:r>
            <a:r>
              <a:rPr lang="en-US" dirty="0"/>
              <a:t>has to get supervised by the communication manager &amp; should be a result of joint work between the communication </a:t>
            </a:r>
            <a:r>
              <a:rPr lang="en-US" dirty="0" err="1"/>
              <a:t>manager,LP</a:t>
            </a:r>
            <a:r>
              <a:rPr lang="en-US" dirty="0"/>
              <a:t> staff, PPs, with the involvement of external bodies like </a:t>
            </a:r>
            <a:r>
              <a:rPr lang="en-US" dirty="0" err="1"/>
              <a:t>publi</a:t>
            </a:r>
            <a:r>
              <a:rPr lang="en-US" dirty="0"/>
              <a:t>/private institutions, NGOs or other social partners who can  contribute with articles or. the newsletter should be printed out  regularly (Helps Magazine) while it can also be published in electronic format with the support of PP4 (e-newsletter) and made available through the website or an e-mail version. </a:t>
            </a:r>
            <a:r>
              <a:rPr lang="it-IT" dirty="0"/>
              <a:t> </a:t>
            </a:r>
            <a:endParaRPr lang="it-IT" sz="3600" b="1" dirty="0"/>
          </a:p>
          <a:p>
            <a:pPr marL="0" indent="0">
              <a:buNone/>
            </a:pPr>
            <a:endParaRPr lang="it-IT" dirty="0"/>
          </a:p>
        </p:txBody>
      </p:sp>
    </p:spTree>
    <p:extLst>
      <p:ext uri="{BB962C8B-B14F-4D97-AF65-F5344CB8AC3E}">
        <p14:creationId xmlns:p14="http://schemas.microsoft.com/office/powerpoint/2010/main" val="202162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67343" y="284120"/>
            <a:ext cx="8671971" cy="6573880"/>
          </a:xfrm>
        </p:spPr>
        <p:txBody>
          <a:bodyPr>
            <a:normAutofit fontScale="25000" lnSpcReduction="20000"/>
          </a:bodyPr>
          <a:lstStyle/>
          <a:p>
            <a:pPr marL="0" lvl="0" indent="0">
              <a:buNone/>
            </a:pPr>
            <a:r>
              <a:rPr lang="en-GB" sz="6400" b="1" u="sng" dirty="0" smtClean="0"/>
              <a:t>Opportunities</a:t>
            </a:r>
            <a:r>
              <a:rPr lang="en-GB" sz="6400" dirty="0" smtClean="0"/>
              <a:t>:</a:t>
            </a:r>
          </a:p>
          <a:p>
            <a:pPr marL="0" lvl="0" indent="0">
              <a:buNone/>
            </a:pPr>
            <a:r>
              <a:rPr lang="en-GB" sz="6400" dirty="0" smtClean="0"/>
              <a:t>- </a:t>
            </a:r>
            <a:r>
              <a:rPr lang="en-US" sz="6400" dirty="0" smtClean="0"/>
              <a:t>regular </a:t>
            </a:r>
            <a:r>
              <a:rPr lang="en-US" sz="6400" dirty="0"/>
              <a:t>internal communication </a:t>
            </a:r>
            <a:r>
              <a:rPr lang="en-US" sz="6400" dirty="0" smtClean="0"/>
              <a:t>; </a:t>
            </a:r>
            <a:r>
              <a:rPr lang="en-GB" sz="6400" dirty="0" smtClean="0"/>
              <a:t> (</a:t>
            </a:r>
            <a:r>
              <a:rPr lang="en-GB" sz="6400" dirty="0"/>
              <a:t>better) match resources and capabilities to local environments on SPECIFIC communication </a:t>
            </a:r>
            <a:r>
              <a:rPr lang="en-GB" sz="6400" dirty="0" smtClean="0"/>
              <a:t>objectives</a:t>
            </a:r>
            <a:r>
              <a:rPr lang="en-GB" sz="6400" dirty="0"/>
              <a:t> </a:t>
            </a:r>
            <a:r>
              <a:rPr lang="it-IT" sz="6400" dirty="0"/>
              <a:t>&amp;</a:t>
            </a:r>
            <a:r>
              <a:rPr lang="it-IT" sz="6400" dirty="0" smtClean="0"/>
              <a:t> </a:t>
            </a:r>
            <a:r>
              <a:rPr lang="en-GB" sz="6400" u="sng" dirty="0" smtClean="0"/>
              <a:t>prioritize</a:t>
            </a:r>
            <a:r>
              <a:rPr lang="en-GB" sz="6400" dirty="0" smtClean="0"/>
              <a:t> </a:t>
            </a:r>
            <a:r>
              <a:rPr lang="en-GB" sz="6400" dirty="0"/>
              <a:t>and </a:t>
            </a:r>
            <a:r>
              <a:rPr lang="en-GB" sz="6400" u="sng" dirty="0"/>
              <a:t>profile target audience</a:t>
            </a:r>
            <a:r>
              <a:rPr lang="en-GB" sz="6400" dirty="0"/>
              <a:t> to overcome budget constraints </a:t>
            </a:r>
            <a:r>
              <a:rPr lang="en-US" sz="6400" dirty="0" smtClean="0"/>
              <a:t>(act “</a:t>
            </a:r>
            <a:r>
              <a:rPr lang="en-US" sz="6400" i="1" dirty="0" err="1" smtClean="0"/>
              <a:t>glocal</a:t>
            </a:r>
            <a:r>
              <a:rPr lang="en-US" sz="6400" i="1" dirty="0" smtClean="0"/>
              <a:t>”</a:t>
            </a:r>
            <a:r>
              <a:rPr lang="en-US" sz="6400" dirty="0" smtClean="0"/>
              <a:t> - !!! </a:t>
            </a:r>
            <a:r>
              <a:rPr lang="en-US" sz="6400" dirty="0"/>
              <a:t>target audience through site </a:t>
            </a:r>
            <a:r>
              <a:rPr lang="en-US" sz="6400" dirty="0" smtClean="0"/>
              <a:t>selection) </a:t>
            </a:r>
          </a:p>
          <a:p>
            <a:pPr marL="0" lvl="0" indent="0">
              <a:buNone/>
            </a:pPr>
            <a:r>
              <a:rPr lang="en-US" sz="6400" dirty="0" smtClean="0"/>
              <a:t>- e.g</a:t>
            </a:r>
            <a:r>
              <a:rPr lang="en-US" sz="6400" dirty="0"/>
              <a:t>. </a:t>
            </a:r>
            <a:r>
              <a:rPr lang="en-US" sz="6400" i="1" u="sng" dirty="0" smtClean="0"/>
              <a:t>Local</a:t>
            </a:r>
            <a:r>
              <a:rPr lang="en-US" sz="6400" u="sng" dirty="0" smtClean="0"/>
              <a:t> </a:t>
            </a:r>
            <a:r>
              <a:rPr lang="en-US" sz="6400" i="1" u="sng" dirty="0" smtClean="0"/>
              <a:t>Regional Media</a:t>
            </a:r>
            <a:r>
              <a:rPr lang="en-US" sz="6400" u="sng" dirty="0"/>
              <a:t> </a:t>
            </a:r>
            <a:r>
              <a:rPr lang="en-US" sz="6400" dirty="0" smtClean="0"/>
              <a:t>(local </a:t>
            </a:r>
            <a:r>
              <a:rPr lang="en-US" sz="6400" dirty="0"/>
              <a:t>politicians, local authorities and communities, general public (Readers of local newspapers tend to be loyal, reading every day/week and each copy read by several people)</a:t>
            </a:r>
            <a:r>
              <a:rPr lang="en-US" sz="6400" u="sng" dirty="0" smtClean="0"/>
              <a:t>;</a:t>
            </a:r>
            <a:r>
              <a:rPr lang="it-IT" sz="6400" u="sng" dirty="0" smtClean="0"/>
              <a:t> </a:t>
            </a:r>
            <a:r>
              <a:rPr lang="en-US" sz="6400" i="1" u="sng" dirty="0" smtClean="0"/>
              <a:t>National </a:t>
            </a:r>
            <a:r>
              <a:rPr lang="en-US" sz="6400" i="1" u="sng" dirty="0"/>
              <a:t>Media</a:t>
            </a:r>
            <a:r>
              <a:rPr lang="en-US" sz="6400" u="sng" dirty="0"/>
              <a:t>: </a:t>
            </a:r>
            <a:r>
              <a:rPr lang="en-US" sz="6400" dirty="0"/>
              <a:t>politicians, policy makers and opinion shapers, other media, partners and employees, general public (readership targeted by lifestyle or socio-economic group </a:t>
            </a:r>
            <a:r>
              <a:rPr lang="en-US" sz="6400" dirty="0" smtClean="0"/>
              <a:t>)</a:t>
            </a:r>
            <a:r>
              <a:rPr lang="it-IT" sz="6400" dirty="0" smtClean="0"/>
              <a:t>; </a:t>
            </a:r>
            <a:r>
              <a:rPr lang="en-US" sz="6400" i="1" u="sng" dirty="0"/>
              <a:t>International media</a:t>
            </a:r>
            <a:r>
              <a:rPr lang="en-US" sz="6400" dirty="0"/>
              <a:t>: analysts, policy makers, regulators, international colleagues, EU and individual </a:t>
            </a:r>
            <a:r>
              <a:rPr lang="en-US" sz="6400" dirty="0" smtClean="0"/>
              <a:t>governments</a:t>
            </a:r>
            <a:r>
              <a:rPr lang="it-IT" sz="6400" dirty="0"/>
              <a:t> </a:t>
            </a:r>
            <a:endParaRPr lang="it-IT" sz="6400" dirty="0" smtClean="0"/>
          </a:p>
          <a:p>
            <a:pPr marL="0" indent="0" algn="just">
              <a:buNone/>
            </a:pPr>
            <a:r>
              <a:rPr lang="en-US" sz="6400" i="1" u="sng" dirty="0" smtClean="0"/>
              <a:t>- News </a:t>
            </a:r>
            <a:r>
              <a:rPr lang="en-US" sz="6400" i="1" u="sng" dirty="0"/>
              <a:t>agencies</a:t>
            </a:r>
            <a:r>
              <a:rPr lang="en-US" sz="6400" dirty="0"/>
              <a:t>: all substantial media subscribe to newswires so a newswire story has very broad impact across </a:t>
            </a:r>
            <a:r>
              <a:rPr lang="en-US" sz="6400" dirty="0" smtClean="0"/>
              <a:t>media; </a:t>
            </a:r>
            <a:r>
              <a:rPr lang="en-US" sz="6400" i="1" u="sng" dirty="0" err="1" smtClean="0"/>
              <a:t>Specialised</a:t>
            </a:r>
            <a:r>
              <a:rPr lang="en-US" sz="6400" i="1" u="sng" dirty="0" smtClean="0"/>
              <a:t> </a:t>
            </a:r>
            <a:r>
              <a:rPr lang="en-US" sz="6400" i="1" u="sng" dirty="0"/>
              <a:t>Press</a:t>
            </a:r>
            <a:r>
              <a:rPr lang="en-US" sz="6400" dirty="0"/>
              <a:t>: specialist analysts</a:t>
            </a:r>
            <a:r>
              <a:rPr lang="en-US" sz="6400" dirty="0" smtClean="0"/>
              <a:t>;;</a:t>
            </a:r>
            <a:r>
              <a:rPr lang="it-IT" sz="6400" dirty="0" smtClean="0"/>
              <a:t> </a:t>
            </a:r>
            <a:r>
              <a:rPr lang="en-US" sz="6400" i="1" u="sng" dirty="0" smtClean="0"/>
              <a:t>Magazines</a:t>
            </a:r>
            <a:r>
              <a:rPr lang="en-US" sz="6400" dirty="0" smtClean="0"/>
              <a:t>: </a:t>
            </a:r>
            <a:r>
              <a:rPr lang="en-US" sz="6400" dirty="0"/>
              <a:t>internal magazines of </a:t>
            </a:r>
            <a:r>
              <a:rPr lang="en-US" sz="6400" dirty="0" smtClean="0"/>
              <a:t>institutions;  - </a:t>
            </a:r>
            <a:r>
              <a:rPr lang="en-US" sz="6400" i="1" u="sng" dirty="0" smtClean="0"/>
              <a:t>Radio</a:t>
            </a:r>
            <a:r>
              <a:rPr lang="en-US" sz="6400" dirty="0" smtClean="0"/>
              <a:t>, TV, </a:t>
            </a:r>
            <a:r>
              <a:rPr lang="it-IT" sz="6400" dirty="0" smtClean="0"/>
              <a:t> </a:t>
            </a:r>
            <a:r>
              <a:rPr lang="it-IT" sz="6400" u="sng" dirty="0" smtClean="0"/>
              <a:t>Social media…</a:t>
            </a:r>
            <a:r>
              <a:rPr lang="it-IT" sz="6400" u="sng" dirty="0" err="1" smtClean="0"/>
              <a:t>etc</a:t>
            </a:r>
            <a:r>
              <a:rPr lang="it-IT" sz="6400" u="sng" dirty="0" smtClean="0"/>
              <a:t> </a:t>
            </a:r>
            <a:r>
              <a:rPr lang="it-IT" sz="6400" u="sng" dirty="0" err="1" smtClean="0"/>
              <a:t>etc</a:t>
            </a:r>
            <a:endParaRPr lang="it-IT" sz="6400" u="sng" dirty="0"/>
          </a:p>
          <a:p>
            <a:pPr marL="0" lvl="0" indent="0" algn="just">
              <a:buNone/>
            </a:pPr>
            <a:endParaRPr lang="en-US" sz="6400" b="1" u="sng" dirty="0" smtClean="0"/>
          </a:p>
          <a:p>
            <a:pPr marL="0" lvl="0" indent="0">
              <a:buNone/>
            </a:pPr>
            <a:r>
              <a:rPr lang="en-US" sz="6400" b="1" u="sng" dirty="0" smtClean="0"/>
              <a:t>Threats:</a:t>
            </a:r>
          </a:p>
          <a:p>
            <a:pPr marL="0" lvl="0" indent="0">
              <a:buNone/>
            </a:pPr>
            <a:r>
              <a:rPr lang="en-US" sz="6400" dirty="0" smtClean="0"/>
              <a:t>- underestimate </a:t>
            </a:r>
            <a:r>
              <a:rPr lang="en-US" sz="6400" dirty="0"/>
              <a:t>the importance of communication / communication needs as a whole may lead to improvisation.  Sometimes the implementing activities take more time then expected but delays </a:t>
            </a:r>
            <a:r>
              <a:rPr lang="en-US" sz="6400" dirty="0" err="1" smtClean="0"/>
              <a:t>don’tjustify</a:t>
            </a:r>
            <a:r>
              <a:rPr lang="en-US" sz="6400" dirty="0" smtClean="0"/>
              <a:t> </a:t>
            </a:r>
            <a:r>
              <a:rPr lang="en-US" sz="6400" dirty="0"/>
              <a:t>improvisation, as in a broader context, they would have “collateral effects” on the Helps brand as a whole and on reputation    </a:t>
            </a:r>
            <a:endParaRPr lang="it-IT" sz="6400" dirty="0"/>
          </a:p>
          <a:p>
            <a:pPr marL="0" lvl="0" indent="0">
              <a:buNone/>
            </a:pPr>
            <a:r>
              <a:rPr lang="en-US" sz="6400" dirty="0" smtClean="0"/>
              <a:t>- Other </a:t>
            </a:r>
            <a:r>
              <a:rPr lang="en-US" sz="6400" dirty="0"/>
              <a:t>big organizations can overshadow the project messages as they might have similar messages when dealing with issues that are similar to the ones at the core of Helps</a:t>
            </a:r>
            <a:endParaRPr lang="it-IT" sz="6400" dirty="0"/>
          </a:p>
          <a:p>
            <a:pPr marL="0" lvl="0" indent="0">
              <a:buNone/>
            </a:pPr>
            <a:r>
              <a:rPr lang="en-US" sz="6400" dirty="0" smtClean="0"/>
              <a:t>- Too </a:t>
            </a:r>
            <a:r>
              <a:rPr lang="en-US" sz="6400" dirty="0"/>
              <a:t>technical jargon in HELPS communication outputs although communication among experts is different from that with the public. Communication among experts requires the readers’ complete attention, since they are already interested in the information because they need it. On the contrary, non expert-readers (or listeners, viewers, visitors, etc.) usually do not have any particular reason to pay attention to what is being said. They do not have to listen. Their attention must be won, otherwise any effort becomes useless.</a:t>
            </a:r>
            <a:endParaRPr lang="it-IT" sz="6400" dirty="0"/>
          </a:p>
          <a:p>
            <a:pPr marL="0" indent="0">
              <a:buNone/>
            </a:pPr>
            <a:endParaRPr lang="it-IT" dirty="0"/>
          </a:p>
          <a:p>
            <a:endParaRPr lang="it-IT" dirty="0"/>
          </a:p>
        </p:txBody>
      </p:sp>
    </p:spTree>
    <p:extLst>
      <p:ext uri="{BB962C8B-B14F-4D97-AF65-F5344CB8AC3E}">
        <p14:creationId xmlns:p14="http://schemas.microsoft.com/office/powerpoint/2010/main" val="297087053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221</TotalTime>
  <Words>753</Words>
  <Application>Microsoft Macintosh PowerPoint</Application>
  <PresentationFormat>Presentazione su schermo (4:3)</PresentationFormat>
  <Paragraphs>78</Paragraphs>
  <Slides>17</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17</vt:i4>
      </vt:variant>
    </vt:vector>
  </HeadingPairs>
  <TitlesOfParts>
    <vt:vector size="19" baseType="lpstr">
      <vt:lpstr>Tema di Office</vt:lpstr>
      <vt:lpstr>Documento</vt:lpstr>
      <vt:lpstr>COMMUNICATION PRIORITIES - Communication Plan Implementation &amp; Dissemination-  </vt:lpstr>
      <vt:lpstr>Talking Points</vt:lpstr>
      <vt:lpstr>Operational Communication Plan</vt:lpstr>
      <vt:lpstr>Presentazione di PowerPoint</vt:lpstr>
      <vt:lpstr>Communication Tasks PPs</vt:lpstr>
      <vt:lpstr>Presentazione di PowerPoint</vt:lpstr>
      <vt:lpstr>SWOT - A short(ed) Context Analysis...</vt:lpstr>
      <vt:lpstr>Presentazione di PowerPoint</vt:lpstr>
      <vt:lpstr>Presentazione di PowerPoint</vt:lpstr>
      <vt:lpstr>What’s next?</vt:lpstr>
      <vt:lpstr>Don’t forget about our funders  (attn. publicity obligations)</vt:lpstr>
      <vt:lpstr>Presentazione di PowerPoint</vt:lpstr>
      <vt:lpstr>Presentazione di PowerPoint</vt:lpstr>
      <vt:lpstr>Presentazione di PowerPoint</vt:lpstr>
      <vt:lpstr>Presentazione di PowerPoint</vt:lpstr>
      <vt:lpstr>Presentazione di PowerPoint</vt:lpstr>
      <vt:lpstr>Last but not least…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Gabriela Preda</dc:creator>
  <cp:lastModifiedBy>Gabriela Preda</cp:lastModifiedBy>
  <cp:revision>45</cp:revision>
  <dcterms:created xsi:type="dcterms:W3CDTF">2012-11-25T18:45:22Z</dcterms:created>
  <dcterms:modified xsi:type="dcterms:W3CDTF">2013-02-26T00:50:50Z</dcterms:modified>
</cp:coreProperties>
</file>